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315200" cy="5486400" type="B5JIS"/>
  <p:notesSz cx="54864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8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640" y="1700789"/>
            <a:ext cx="6217920" cy="11521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7286" y="3072384"/>
            <a:ext cx="5120639" cy="137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5760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67327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766" y="219460"/>
            <a:ext cx="6583679" cy="87782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5766" y="1261872"/>
            <a:ext cx="6583679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87174" y="5102352"/>
            <a:ext cx="2340863" cy="2743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5760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66944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zillow.mediaroom.com/index.php?s=28775&amp;item=85029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tore.apple.com/us/buy-iphone/iphone5c?aid=www-k2-iphone%2B5c%2B-%2Bindex-n" TargetMode="External"/><Relationship Id="rId3" Type="http://schemas.openxmlformats.org/officeDocument/2006/relationships/hyperlink" Target="http://www.cnpp.usda.gov/Publications/FoodPlans/2014/CostofFoodJun2014.pdf" TargetMode="External"/><Relationship Id="rId7" Type="http://schemas.openxmlformats.org/officeDocument/2006/relationships/hyperlink" Target="http://www.hollywoodreporter.com/news/average-movie-ticket-price-hits-72031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babycenter.com/baby-cost-calculator" TargetMode="External"/><Relationship Id="rId5" Type="http://schemas.openxmlformats.org/officeDocument/2006/relationships/hyperlink" Target="http://www.ask.com/question/how-many-gallons-will-the-average-gas-tank-hold" TargetMode="External"/><Relationship Id="rId4" Type="http://schemas.openxmlformats.org/officeDocument/2006/relationships/hyperlink" Target="http://www.eia.gov/petroleum/gasdiese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"/>
          <p:cNvSpPr/>
          <p:nvPr/>
        </p:nvSpPr>
        <p:spPr>
          <a:xfrm>
            <a:off x="2823639" y="1087148"/>
            <a:ext cx="629932" cy="629983"/>
          </a:xfrm>
          <a:custGeom>
            <a:avLst/>
            <a:gdLst/>
            <a:ahLst/>
            <a:cxnLst/>
            <a:rect l="l" t="t" r="r" b="b"/>
            <a:pathLst>
              <a:path w="629932" h="629983">
                <a:moveTo>
                  <a:pt x="0" y="0"/>
                </a:moveTo>
                <a:lnTo>
                  <a:pt x="0" y="629983"/>
                </a:lnTo>
                <a:lnTo>
                  <a:pt x="629932" y="629983"/>
                </a:lnTo>
                <a:lnTo>
                  <a:pt x="627840" y="578389"/>
                </a:lnTo>
                <a:lnTo>
                  <a:pt x="621672" y="527929"/>
                </a:lnTo>
                <a:lnTo>
                  <a:pt x="611593" y="478769"/>
                </a:lnTo>
                <a:lnTo>
                  <a:pt x="597764" y="431070"/>
                </a:lnTo>
                <a:lnTo>
                  <a:pt x="580351" y="384996"/>
                </a:lnTo>
                <a:lnTo>
                  <a:pt x="559515" y="340711"/>
                </a:lnTo>
                <a:lnTo>
                  <a:pt x="535421" y="298377"/>
                </a:lnTo>
                <a:lnTo>
                  <a:pt x="508231" y="258159"/>
                </a:lnTo>
                <a:lnTo>
                  <a:pt x="478110" y="220220"/>
                </a:lnTo>
                <a:lnTo>
                  <a:pt x="445220" y="184723"/>
                </a:lnTo>
                <a:lnTo>
                  <a:pt x="409725" y="151831"/>
                </a:lnTo>
                <a:lnTo>
                  <a:pt x="371789" y="121707"/>
                </a:lnTo>
                <a:lnTo>
                  <a:pt x="331574" y="94516"/>
                </a:lnTo>
                <a:lnTo>
                  <a:pt x="289244" y="70421"/>
                </a:lnTo>
                <a:lnTo>
                  <a:pt x="244963" y="49584"/>
                </a:lnTo>
                <a:lnTo>
                  <a:pt x="198893" y="32169"/>
                </a:lnTo>
                <a:lnTo>
                  <a:pt x="151198" y="18340"/>
                </a:lnTo>
                <a:lnTo>
                  <a:pt x="102042" y="8260"/>
                </a:lnTo>
                <a:lnTo>
                  <a:pt x="51588" y="2092"/>
                </a:lnTo>
                <a:lnTo>
                  <a:pt x="0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3"/>
          <p:cNvSpPr/>
          <p:nvPr/>
        </p:nvSpPr>
        <p:spPr>
          <a:xfrm>
            <a:off x="2823642" y="961748"/>
            <a:ext cx="755345" cy="755383"/>
          </a:xfrm>
          <a:custGeom>
            <a:avLst/>
            <a:gdLst/>
            <a:ahLst/>
            <a:cxnLst/>
            <a:rect l="l" t="t" r="r" b="b"/>
            <a:pathLst>
              <a:path w="755345" h="755383">
                <a:moveTo>
                  <a:pt x="0" y="0"/>
                </a:moveTo>
                <a:lnTo>
                  <a:pt x="0" y="125399"/>
                </a:lnTo>
                <a:lnTo>
                  <a:pt x="51588" y="127492"/>
                </a:lnTo>
                <a:lnTo>
                  <a:pt x="102042" y="133659"/>
                </a:lnTo>
                <a:lnTo>
                  <a:pt x="151198" y="143740"/>
                </a:lnTo>
                <a:lnTo>
                  <a:pt x="198893" y="157569"/>
                </a:lnTo>
                <a:lnTo>
                  <a:pt x="244963" y="174983"/>
                </a:lnTo>
                <a:lnTo>
                  <a:pt x="289244" y="195820"/>
                </a:lnTo>
                <a:lnTo>
                  <a:pt x="331574" y="219916"/>
                </a:lnTo>
                <a:lnTo>
                  <a:pt x="371789" y="247107"/>
                </a:lnTo>
                <a:lnTo>
                  <a:pt x="409725" y="277230"/>
                </a:lnTo>
                <a:lnTo>
                  <a:pt x="445220" y="310122"/>
                </a:lnTo>
                <a:lnTo>
                  <a:pt x="478110" y="345620"/>
                </a:lnTo>
                <a:lnTo>
                  <a:pt x="508231" y="383559"/>
                </a:lnTo>
                <a:lnTo>
                  <a:pt x="535421" y="423777"/>
                </a:lnTo>
                <a:lnTo>
                  <a:pt x="559515" y="466110"/>
                </a:lnTo>
                <a:lnTo>
                  <a:pt x="580351" y="510396"/>
                </a:lnTo>
                <a:lnTo>
                  <a:pt x="597764" y="556469"/>
                </a:lnTo>
                <a:lnTo>
                  <a:pt x="611593" y="604168"/>
                </a:lnTo>
                <a:lnTo>
                  <a:pt x="621672" y="653329"/>
                </a:lnTo>
                <a:lnTo>
                  <a:pt x="627840" y="703788"/>
                </a:lnTo>
                <a:lnTo>
                  <a:pt x="629932" y="755383"/>
                </a:lnTo>
                <a:lnTo>
                  <a:pt x="755345" y="755383"/>
                </a:lnTo>
                <a:lnTo>
                  <a:pt x="752836" y="693521"/>
                </a:lnTo>
                <a:lnTo>
                  <a:pt x="745440" y="633020"/>
                </a:lnTo>
                <a:lnTo>
                  <a:pt x="733354" y="574076"/>
                </a:lnTo>
                <a:lnTo>
                  <a:pt x="716772" y="516883"/>
                </a:lnTo>
                <a:lnTo>
                  <a:pt x="695892" y="461639"/>
                </a:lnTo>
                <a:lnTo>
                  <a:pt x="670908" y="408539"/>
                </a:lnTo>
                <a:lnTo>
                  <a:pt x="642017" y="357780"/>
                </a:lnTo>
                <a:lnTo>
                  <a:pt x="609414" y="309556"/>
                </a:lnTo>
                <a:lnTo>
                  <a:pt x="573296" y="264064"/>
                </a:lnTo>
                <a:lnTo>
                  <a:pt x="533858" y="221500"/>
                </a:lnTo>
                <a:lnTo>
                  <a:pt x="491297" y="182060"/>
                </a:lnTo>
                <a:lnTo>
                  <a:pt x="445807" y="145940"/>
                </a:lnTo>
                <a:lnTo>
                  <a:pt x="397586" y="113335"/>
                </a:lnTo>
                <a:lnTo>
                  <a:pt x="346829" y="84442"/>
                </a:lnTo>
                <a:lnTo>
                  <a:pt x="293732" y="59457"/>
                </a:lnTo>
                <a:lnTo>
                  <a:pt x="238490" y="38574"/>
                </a:lnTo>
                <a:lnTo>
                  <a:pt x="181300" y="21992"/>
                </a:lnTo>
                <a:lnTo>
                  <a:pt x="122358" y="9904"/>
                </a:lnTo>
                <a:lnTo>
                  <a:pt x="61859" y="2508"/>
                </a:lnTo>
                <a:lnTo>
                  <a:pt x="0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4"/>
          <p:cNvSpPr/>
          <p:nvPr/>
        </p:nvSpPr>
        <p:spPr>
          <a:xfrm>
            <a:off x="2068260" y="961743"/>
            <a:ext cx="755357" cy="755383"/>
          </a:xfrm>
          <a:custGeom>
            <a:avLst/>
            <a:gdLst/>
            <a:ahLst/>
            <a:cxnLst/>
            <a:rect l="l" t="t" r="r" b="b"/>
            <a:pathLst>
              <a:path w="755357" h="755383">
                <a:moveTo>
                  <a:pt x="755357" y="0"/>
                </a:moveTo>
                <a:lnTo>
                  <a:pt x="693494" y="2508"/>
                </a:lnTo>
                <a:lnTo>
                  <a:pt x="632993" y="9905"/>
                </a:lnTo>
                <a:lnTo>
                  <a:pt x="574048" y="21993"/>
                </a:lnTo>
                <a:lnTo>
                  <a:pt x="516856" y="38576"/>
                </a:lnTo>
                <a:lnTo>
                  <a:pt x="461613" y="59458"/>
                </a:lnTo>
                <a:lnTo>
                  <a:pt x="408514" y="84444"/>
                </a:lnTo>
                <a:lnTo>
                  <a:pt x="357756" y="113338"/>
                </a:lnTo>
                <a:lnTo>
                  <a:pt x="309534" y="145943"/>
                </a:lnTo>
                <a:lnTo>
                  <a:pt x="264044" y="182064"/>
                </a:lnTo>
                <a:lnTo>
                  <a:pt x="221483" y="221505"/>
                </a:lnTo>
                <a:lnTo>
                  <a:pt x="182045" y="264069"/>
                </a:lnTo>
                <a:lnTo>
                  <a:pt x="145927" y="309561"/>
                </a:lnTo>
                <a:lnTo>
                  <a:pt x="113325" y="357785"/>
                </a:lnTo>
                <a:lnTo>
                  <a:pt x="84434" y="408545"/>
                </a:lnTo>
                <a:lnTo>
                  <a:pt x="59451" y="461645"/>
                </a:lnTo>
                <a:lnTo>
                  <a:pt x="38571" y="516888"/>
                </a:lnTo>
                <a:lnTo>
                  <a:pt x="21990" y="574080"/>
                </a:lnTo>
                <a:lnTo>
                  <a:pt x="9903" y="633023"/>
                </a:lnTo>
                <a:lnTo>
                  <a:pt x="2508" y="693523"/>
                </a:lnTo>
                <a:lnTo>
                  <a:pt x="0" y="755383"/>
                </a:lnTo>
                <a:lnTo>
                  <a:pt x="125387" y="755383"/>
                </a:lnTo>
                <a:lnTo>
                  <a:pt x="127479" y="703788"/>
                </a:lnTo>
                <a:lnTo>
                  <a:pt x="133647" y="653329"/>
                </a:lnTo>
                <a:lnTo>
                  <a:pt x="143727" y="604168"/>
                </a:lnTo>
                <a:lnTo>
                  <a:pt x="157556" y="556469"/>
                </a:lnTo>
                <a:lnTo>
                  <a:pt x="174971" y="510396"/>
                </a:lnTo>
                <a:lnTo>
                  <a:pt x="195807" y="466110"/>
                </a:lnTo>
                <a:lnTo>
                  <a:pt x="219903" y="423777"/>
                </a:lnTo>
                <a:lnTo>
                  <a:pt x="247094" y="383559"/>
                </a:lnTo>
                <a:lnTo>
                  <a:pt x="277217" y="345620"/>
                </a:lnTo>
                <a:lnTo>
                  <a:pt x="310108" y="310122"/>
                </a:lnTo>
                <a:lnTo>
                  <a:pt x="345605" y="277230"/>
                </a:lnTo>
                <a:lnTo>
                  <a:pt x="383544" y="247107"/>
                </a:lnTo>
                <a:lnTo>
                  <a:pt x="423761" y="219916"/>
                </a:lnTo>
                <a:lnTo>
                  <a:pt x="466093" y="195820"/>
                </a:lnTo>
                <a:lnTo>
                  <a:pt x="510378" y="174983"/>
                </a:lnTo>
                <a:lnTo>
                  <a:pt x="556450" y="157569"/>
                </a:lnTo>
                <a:lnTo>
                  <a:pt x="604148" y="143740"/>
                </a:lnTo>
                <a:lnTo>
                  <a:pt x="653307" y="133659"/>
                </a:lnTo>
                <a:lnTo>
                  <a:pt x="703765" y="127492"/>
                </a:lnTo>
                <a:lnTo>
                  <a:pt x="755357" y="125399"/>
                </a:lnTo>
                <a:lnTo>
                  <a:pt x="755357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5"/>
          <p:cNvSpPr/>
          <p:nvPr/>
        </p:nvSpPr>
        <p:spPr>
          <a:xfrm>
            <a:off x="2068260" y="1717133"/>
            <a:ext cx="755357" cy="755345"/>
          </a:xfrm>
          <a:custGeom>
            <a:avLst/>
            <a:gdLst/>
            <a:ahLst/>
            <a:cxnLst/>
            <a:rect l="l" t="t" r="r" b="b"/>
            <a:pathLst>
              <a:path w="755357" h="755345">
                <a:moveTo>
                  <a:pt x="125387" y="0"/>
                </a:moveTo>
                <a:lnTo>
                  <a:pt x="0" y="0"/>
                </a:lnTo>
                <a:lnTo>
                  <a:pt x="2508" y="61857"/>
                </a:lnTo>
                <a:lnTo>
                  <a:pt x="9903" y="122355"/>
                </a:lnTo>
                <a:lnTo>
                  <a:pt x="21990" y="181296"/>
                </a:lnTo>
                <a:lnTo>
                  <a:pt x="38571" y="238485"/>
                </a:lnTo>
                <a:lnTo>
                  <a:pt x="59451" y="293726"/>
                </a:lnTo>
                <a:lnTo>
                  <a:pt x="84434" y="346823"/>
                </a:lnTo>
                <a:lnTo>
                  <a:pt x="113325" y="397581"/>
                </a:lnTo>
                <a:lnTo>
                  <a:pt x="145927" y="445802"/>
                </a:lnTo>
                <a:lnTo>
                  <a:pt x="182045" y="491292"/>
                </a:lnTo>
                <a:lnTo>
                  <a:pt x="221483" y="533854"/>
                </a:lnTo>
                <a:lnTo>
                  <a:pt x="264044" y="573292"/>
                </a:lnTo>
                <a:lnTo>
                  <a:pt x="309534" y="609411"/>
                </a:lnTo>
                <a:lnTo>
                  <a:pt x="357756" y="642014"/>
                </a:lnTo>
                <a:lnTo>
                  <a:pt x="408514" y="670906"/>
                </a:lnTo>
                <a:lnTo>
                  <a:pt x="461613" y="695890"/>
                </a:lnTo>
                <a:lnTo>
                  <a:pt x="516856" y="716771"/>
                </a:lnTo>
                <a:lnTo>
                  <a:pt x="574048" y="733353"/>
                </a:lnTo>
                <a:lnTo>
                  <a:pt x="632993" y="745440"/>
                </a:lnTo>
                <a:lnTo>
                  <a:pt x="693494" y="752836"/>
                </a:lnTo>
                <a:lnTo>
                  <a:pt x="755357" y="755345"/>
                </a:lnTo>
                <a:lnTo>
                  <a:pt x="755357" y="629945"/>
                </a:lnTo>
                <a:lnTo>
                  <a:pt x="703765" y="627853"/>
                </a:lnTo>
                <a:lnTo>
                  <a:pt x="653307" y="621685"/>
                </a:lnTo>
                <a:lnTo>
                  <a:pt x="604148" y="611605"/>
                </a:lnTo>
                <a:lnTo>
                  <a:pt x="556450" y="597777"/>
                </a:lnTo>
                <a:lnTo>
                  <a:pt x="510378" y="580363"/>
                </a:lnTo>
                <a:lnTo>
                  <a:pt x="466093" y="559527"/>
                </a:lnTo>
                <a:lnTo>
                  <a:pt x="423761" y="535433"/>
                </a:lnTo>
                <a:lnTo>
                  <a:pt x="383544" y="508243"/>
                </a:lnTo>
                <a:lnTo>
                  <a:pt x="345605" y="478122"/>
                </a:lnTo>
                <a:lnTo>
                  <a:pt x="310108" y="445231"/>
                </a:lnTo>
                <a:lnTo>
                  <a:pt x="277217" y="409736"/>
                </a:lnTo>
                <a:lnTo>
                  <a:pt x="247094" y="371799"/>
                </a:lnTo>
                <a:lnTo>
                  <a:pt x="219903" y="331583"/>
                </a:lnTo>
                <a:lnTo>
                  <a:pt x="195807" y="289252"/>
                </a:lnTo>
                <a:lnTo>
                  <a:pt x="174971" y="244970"/>
                </a:lnTo>
                <a:lnTo>
                  <a:pt x="157556" y="198899"/>
                </a:lnTo>
                <a:lnTo>
                  <a:pt x="143727" y="151203"/>
                </a:lnTo>
                <a:lnTo>
                  <a:pt x="133647" y="102046"/>
                </a:lnTo>
                <a:lnTo>
                  <a:pt x="127479" y="51590"/>
                </a:lnTo>
                <a:lnTo>
                  <a:pt x="125387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6"/>
          <p:cNvSpPr/>
          <p:nvPr/>
        </p:nvSpPr>
        <p:spPr>
          <a:xfrm>
            <a:off x="2823642" y="1717133"/>
            <a:ext cx="755345" cy="755345"/>
          </a:xfrm>
          <a:custGeom>
            <a:avLst/>
            <a:gdLst/>
            <a:ahLst/>
            <a:cxnLst/>
            <a:rect l="l" t="t" r="r" b="b"/>
            <a:pathLst>
              <a:path w="755345" h="755345">
                <a:moveTo>
                  <a:pt x="755345" y="0"/>
                </a:moveTo>
                <a:lnTo>
                  <a:pt x="629932" y="0"/>
                </a:lnTo>
                <a:lnTo>
                  <a:pt x="627840" y="51590"/>
                </a:lnTo>
                <a:lnTo>
                  <a:pt x="621672" y="102046"/>
                </a:lnTo>
                <a:lnTo>
                  <a:pt x="611593" y="151203"/>
                </a:lnTo>
                <a:lnTo>
                  <a:pt x="597764" y="198899"/>
                </a:lnTo>
                <a:lnTo>
                  <a:pt x="580351" y="244970"/>
                </a:lnTo>
                <a:lnTo>
                  <a:pt x="559515" y="289252"/>
                </a:lnTo>
                <a:lnTo>
                  <a:pt x="535421" y="331583"/>
                </a:lnTo>
                <a:lnTo>
                  <a:pt x="508231" y="371799"/>
                </a:lnTo>
                <a:lnTo>
                  <a:pt x="478110" y="409736"/>
                </a:lnTo>
                <a:lnTo>
                  <a:pt x="445220" y="445231"/>
                </a:lnTo>
                <a:lnTo>
                  <a:pt x="409725" y="478122"/>
                </a:lnTo>
                <a:lnTo>
                  <a:pt x="371789" y="508243"/>
                </a:lnTo>
                <a:lnTo>
                  <a:pt x="331574" y="535433"/>
                </a:lnTo>
                <a:lnTo>
                  <a:pt x="289244" y="559527"/>
                </a:lnTo>
                <a:lnTo>
                  <a:pt x="244963" y="580363"/>
                </a:lnTo>
                <a:lnTo>
                  <a:pt x="198893" y="597777"/>
                </a:lnTo>
                <a:lnTo>
                  <a:pt x="151198" y="611605"/>
                </a:lnTo>
                <a:lnTo>
                  <a:pt x="102042" y="621685"/>
                </a:lnTo>
                <a:lnTo>
                  <a:pt x="51588" y="627853"/>
                </a:lnTo>
                <a:lnTo>
                  <a:pt x="0" y="629945"/>
                </a:lnTo>
                <a:lnTo>
                  <a:pt x="0" y="755345"/>
                </a:lnTo>
                <a:lnTo>
                  <a:pt x="61859" y="752836"/>
                </a:lnTo>
                <a:lnTo>
                  <a:pt x="122358" y="745440"/>
                </a:lnTo>
                <a:lnTo>
                  <a:pt x="181300" y="733353"/>
                </a:lnTo>
                <a:lnTo>
                  <a:pt x="238490" y="716771"/>
                </a:lnTo>
                <a:lnTo>
                  <a:pt x="293732" y="695890"/>
                </a:lnTo>
                <a:lnTo>
                  <a:pt x="346829" y="670906"/>
                </a:lnTo>
                <a:lnTo>
                  <a:pt x="397586" y="642014"/>
                </a:lnTo>
                <a:lnTo>
                  <a:pt x="445807" y="609411"/>
                </a:lnTo>
                <a:lnTo>
                  <a:pt x="491297" y="573292"/>
                </a:lnTo>
                <a:lnTo>
                  <a:pt x="533858" y="533854"/>
                </a:lnTo>
                <a:lnTo>
                  <a:pt x="573296" y="491292"/>
                </a:lnTo>
                <a:lnTo>
                  <a:pt x="609414" y="445802"/>
                </a:lnTo>
                <a:lnTo>
                  <a:pt x="642017" y="397581"/>
                </a:lnTo>
                <a:lnTo>
                  <a:pt x="670908" y="346823"/>
                </a:lnTo>
                <a:lnTo>
                  <a:pt x="695892" y="293726"/>
                </a:lnTo>
                <a:lnTo>
                  <a:pt x="716772" y="238485"/>
                </a:lnTo>
                <a:lnTo>
                  <a:pt x="733354" y="181296"/>
                </a:lnTo>
                <a:lnTo>
                  <a:pt x="745440" y="122355"/>
                </a:lnTo>
                <a:lnTo>
                  <a:pt x="752836" y="61857"/>
                </a:lnTo>
                <a:lnTo>
                  <a:pt x="755345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7"/>
          <p:cNvSpPr/>
          <p:nvPr/>
        </p:nvSpPr>
        <p:spPr>
          <a:xfrm>
            <a:off x="2716170" y="1610572"/>
            <a:ext cx="214327" cy="213638"/>
          </a:xfrm>
          <a:custGeom>
            <a:avLst/>
            <a:gdLst/>
            <a:ahLst/>
            <a:cxnLst/>
            <a:rect l="l" t="t" r="r" b="b"/>
            <a:pathLst>
              <a:path w="214326" h="213638">
                <a:moveTo>
                  <a:pt x="93309" y="0"/>
                </a:moveTo>
                <a:lnTo>
                  <a:pt x="53486" y="13596"/>
                </a:lnTo>
                <a:lnTo>
                  <a:pt x="22507" y="40725"/>
                </a:lnTo>
                <a:lnTo>
                  <a:pt x="3859" y="77905"/>
                </a:lnTo>
                <a:lnTo>
                  <a:pt x="0" y="106555"/>
                </a:lnTo>
                <a:lnTo>
                  <a:pt x="226" y="113569"/>
                </a:lnTo>
                <a:lnTo>
                  <a:pt x="10689" y="152904"/>
                </a:lnTo>
                <a:lnTo>
                  <a:pt x="35092" y="184758"/>
                </a:lnTo>
                <a:lnTo>
                  <a:pt x="71118" y="206036"/>
                </a:lnTo>
                <a:lnTo>
                  <a:pt x="116449" y="213638"/>
                </a:lnTo>
                <a:lnTo>
                  <a:pt x="129967" y="211624"/>
                </a:lnTo>
                <a:lnTo>
                  <a:pt x="166453" y="195796"/>
                </a:lnTo>
                <a:lnTo>
                  <a:pt x="194500" y="166888"/>
                </a:lnTo>
                <a:lnTo>
                  <a:pt x="211101" y="126950"/>
                </a:lnTo>
                <a:lnTo>
                  <a:pt x="214326" y="95211"/>
                </a:lnTo>
                <a:lnTo>
                  <a:pt x="212056" y="81970"/>
                </a:lnTo>
                <a:lnTo>
                  <a:pt x="195686" y="46319"/>
                </a:lnTo>
                <a:lnTo>
                  <a:pt x="166335" y="19030"/>
                </a:lnTo>
                <a:lnTo>
                  <a:pt x="125747" y="3000"/>
                </a:lnTo>
                <a:lnTo>
                  <a:pt x="93309" y="0"/>
                </a:lnTo>
                <a:close/>
              </a:path>
            </a:pathLst>
          </a:custGeom>
          <a:solidFill>
            <a:srgbClr val="5152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8"/>
          <p:cNvSpPr/>
          <p:nvPr/>
        </p:nvSpPr>
        <p:spPr>
          <a:xfrm>
            <a:off x="2787808" y="1227475"/>
            <a:ext cx="71640" cy="489661"/>
          </a:xfrm>
          <a:custGeom>
            <a:avLst/>
            <a:gdLst/>
            <a:ahLst/>
            <a:cxnLst/>
            <a:rect l="l" t="t" r="r" b="b"/>
            <a:pathLst>
              <a:path w="71640" h="489661">
                <a:moveTo>
                  <a:pt x="71640" y="489661"/>
                </a:moveTo>
                <a:lnTo>
                  <a:pt x="0" y="489661"/>
                </a:lnTo>
                <a:lnTo>
                  <a:pt x="0" y="0"/>
                </a:lnTo>
                <a:lnTo>
                  <a:pt x="71640" y="0"/>
                </a:lnTo>
                <a:lnTo>
                  <a:pt x="71640" y="489661"/>
                </a:lnTo>
                <a:close/>
              </a:path>
            </a:pathLst>
          </a:custGeom>
          <a:solidFill>
            <a:srgbClr val="5152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9"/>
          <p:cNvSpPr/>
          <p:nvPr/>
        </p:nvSpPr>
        <p:spPr>
          <a:xfrm>
            <a:off x="2835730" y="1681282"/>
            <a:ext cx="365569" cy="71666"/>
          </a:xfrm>
          <a:custGeom>
            <a:avLst/>
            <a:gdLst/>
            <a:ahLst/>
            <a:cxnLst/>
            <a:rect l="l" t="t" r="r" b="b"/>
            <a:pathLst>
              <a:path w="365569" h="71666">
                <a:moveTo>
                  <a:pt x="365569" y="71666"/>
                </a:moveTo>
                <a:lnTo>
                  <a:pt x="0" y="71666"/>
                </a:lnTo>
                <a:lnTo>
                  <a:pt x="0" y="0"/>
                </a:lnTo>
                <a:lnTo>
                  <a:pt x="365569" y="0"/>
                </a:lnTo>
                <a:lnTo>
                  <a:pt x="365569" y="71666"/>
                </a:lnTo>
                <a:close/>
              </a:path>
            </a:pathLst>
          </a:custGeom>
          <a:solidFill>
            <a:srgbClr val="5152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10"/>
          <p:cNvSpPr/>
          <p:nvPr/>
        </p:nvSpPr>
        <p:spPr>
          <a:xfrm>
            <a:off x="2356540" y="1339434"/>
            <a:ext cx="467105" cy="378040"/>
          </a:xfrm>
          <a:custGeom>
            <a:avLst/>
            <a:gdLst/>
            <a:ahLst/>
            <a:cxnLst/>
            <a:rect l="l" t="t" r="r" b="b"/>
            <a:pathLst>
              <a:path w="467105" h="378040">
                <a:moveTo>
                  <a:pt x="0" y="0"/>
                </a:moveTo>
                <a:lnTo>
                  <a:pt x="467106" y="378040"/>
                </a:lnTo>
              </a:path>
            </a:pathLst>
          </a:custGeom>
          <a:ln w="12700">
            <a:solidFill>
              <a:srgbClr val="51525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11"/>
          <p:cNvSpPr/>
          <p:nvPr/>
        </p:nvSpPr>
        <p:spPr>
          <a:xfrm>
            <a:off x="2765357" y="1025163"/>
            <a:ext cx="58267" cy="154559"/>
          </a:xfrm>
          <a:custGeom>
            <a:avLst/>
            <a:gdLst/>
            <a:ahLst/>
            <a:cxnLst/>
            <a:rect l="l" t="t" r="r" b="b"/>
            <a:pathLst>
              <a:path w="58267" h="154559">
                <a:moveTo>
                  <a:pt x="0" y="154559"/>
                </a:moveTo>
                <a:lnTo>
                  <a:pt x="58267" y="154559"/>
                </a:lnTo>
                <a:lnTo>
                  <a:pt x="58267" y="0"/>
                </a:lnTo>
                <a:lnTo>
                  <a:pt x="0" y="0"/>
                </a:lnTo>
                <a:lnTo>
                  <a:pt x="0" y="154559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12"/>
          <p:cNvSpPr/>
          <p:nvPr/>
        </p:nvSpPr>
        <p:spPr>
          <a:xfrm>
            <a:off x="2823639" y="1025163"/>
            <a:ext cx="58255" cy="154559"/>
          </a:xfrm>
          <a:custGeom>
            <a:avLst/>
            <a:gdLst/>
            <a:ahLst/>
            <a:cxnLst/>
            <a:rect l="l" t="t" r="r" b="b"/>
            <a:pathLst>
              <a:path w="58254" h="154559">
                <a:moveTo>
                  <a:pt x="58254" y="0"/>
                </a:moveTo>
                <a:lnTo>
                  <a:pt x="0" y="0"/>
                </a:lnTo>
                <a:lnTo>
                  <a:pt x="0" y="154559"/>
                </a:lnTo>
                <a:lnTo>
                  <a:pt x="58254" y="154559"/>
                </a:lnTo>
                <a:lnTo>
                  <a:pt x="58254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13"/>
          <p:cNvSpPr/>
          <p:nvPr/>
        </p:nvSpPr>
        <p:spPr>
          <a:xfrm>
            <a:off x="2765357" y="2255222"/>
            <a:ext cx="58267" cy="154559"/>
          </a:xfrm>
          <a:custGeom>
            <a:avLst/>
            <a:gdLst/>
            <a:ahLst/>
            <a:cxnLst/>
            <a:rect l="l" t="t" r="r" b="b"/>
            <a:pathLst>
              <a:path w="58267" h="154559">
                <a:moveTo>
                  <a:pt x="0" y="154559"/>
                </a:moveTo>
                <a:lnTo>
                  <a:pt x="58267" y="154559"/>
                </a:lnTo>
                <a:lnTo>
                  <a:pt x="58267" y="0"/>
                </a:lnTo>
                <a:lnTo>
                  <a:pt x="0" y="0"/>
                </a:lnTo>
                <a:lnTo>
                  <a:pt x="0" y="154559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14"/>
          <p:cNvSpPr/>
          <p:nvPr/>
        </p:nvSpPr>
        <p:spPr>
          <a:xfrm>
            <a:off x="2823639" y="2255222"/>
            <a:ext cx="58255" cy="154559"/>
          </a:xfrm>
          <a:custGeom>
            <a:avLst/>
            <a:gdLst/>
            <a:ahLst/>
            <a:cxnLst/>
            <a:rect l="l" t="t" r="r" b="b"/>
            <a:pathLst>
              <a:path w="58254" h="154559">
                <a:moveTo>
                  <a:pt x="58254" y="0"/>
                </a:moveTo>
                <a:lnTo>
                  <a:pt x="0" y="0"/>
                </a:lnTo>
                <a:lnTo>
                  <a:pt x="0" y="154559"/>
                </a:lnTo>
                <a:lnTo>
                  <a:pt x="58254" y="154559"/>
                </a:lnTo>
                <a:lnTo>
                  <a:pt x="58254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15"/>
          <p:cNvSpPr/>
          <p:nvPr/>
        </p:nvSpPr>
        <p:spPr>
          <a:xfrm>
            <a:off x="2152709" y="1659183"/>
            <a:ext cx="154571" cy="58318"/>
          </a:xfrm>
          <a:custGeom>
            <a:avLst/>
            <a:gdLst/>
            <a:ahLst/>
            <a:cxnLst/>
            <a:rect l="l" t="t" r="r" b="b"/>
            <a:pathLst>
              <a:path w="154571" h="58318">
                <a:moveTo>
                  <a:pt x="12" y="0"/>
                </a:moveTo>
                <a:lnTo>
                  <a:pt x="0" y="58254"/>
                </a:lnTo>
                <a:lnTo>
                  <a:pt x="154559" y="58318"/>
                </a:lnTo>
                <a:lnTo>
                  <a:pt x="154571" y="50"/>
                </a:lnTo>
                <a:lnTo>
                  <a:pt x="12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16"/>
          <p:cNvSpPr/>
          <p:nvPr/>
        </p:nvSpPr>
        <p:spPr>
          <a:xfrm>
            <a:off x="2152676" y="1717443"/>
            <a:ext cx="154584" cy="58318"/>
          </a:xfrm>
          <a:custGeom>
            <a:avLst/>
            <a:gdLst/>
            <a:ahLst/>
            <a:cxnLst/>
            <a:rect l="l" t="t" r="r" b="b"/>
            <a:pathLst>
              <a:path w="154584" h="58318">
                <a:moveTo>
                  <a:pt x="25" y="0"/>
                </a:moveTo>
                <a:lnTo>
                  <a:pt x="0" y="58267"/>
                </a:lnTo>
                <a:lnTo>
                  <a:pt x="154559" y="58318"/>
                </a:lnTo>
                <a:lnTo>
                  <a:pt x="154584" y="63"/>
                </a:lnTo>
                <a:lnTo>
                  <a:pt x="25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17"/>
          <p:cNvSpPr/>
          <p:nvPr/>
        </p:nvSpPr>
        <p:spPr>
          <a:xfrm>
            <a:off x="3361382" y="1717475"/>
            <a:ext cx="154559" cy="58254"/>
          </a:xfrm>
          <a:custGeom>
            <a:avLst/>
            <a:gdLst/>
            <a:ahLst/>
            <a:cxnLst/>
            <a:rect l="l" t="t" r="r" b="b"/>
            <a:pathLst>
              <a:path w="154558" h="58254">
                <a:moveTo>
                  <a:pt x="0" y="58254"/>
                </a:moveTo>
                <a:lnTo>
                  <a:pt x="154558" y="58254"/>
                </a:lnTo>
                <a:lnTo>
                  <a:pt x="154558" y="0"/>
                </a:lnTo>
                <a:lnTo>
                  <a:pt x="0" y="0"/>
                </a:lnTo>
                <a:lnTo>
                  <a:pt x="0" y="58254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18"/>
          <p:cNvSpPr/>
          <p:nvPr/>
        </p:nvSpPr>
        <p:spPr>
          <a:xfrm>
            <a:off x="3361382" y="1659207"/>
            <a:ext cx="154559" cy="58254"/>
          </a:xfrm>
          <a:custGeom>
            <a:avLst/>
            <a:gdLst/>
            <a:ahLst/>
            <a:cxnLst/>
            <a:rect l="l" t="t" r="r" b="b"/>
            <a:pathLst>
              <a:path w="154558" h="58254">
                <a:moveTo>
                  <a:pt x="0" y="58254"/>
                </a:moveTo>
                <a:lnTo>
                  <a:pt x="154558" y="58254"/>
                </a:lnTo>
                <a:lnTo>
                  <a:pt x="154558" y="0"/>
                </a:lnTo>
                <a:lnTo>
                  <a:pt x="0" y="0"/>
                </a:lnTo>
                <a:lnTo>
                  <a:pt x="0" y="58254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19"/>
          <p:cNvSpPr txBox="1"/>
          <p:nvPr/>
        </p:nvSpPr>
        <p:spPr>
          <a:xfrm>
            <a:off x="2048030" y="250870"/>
            <a:ext cx="2445385" cy="4260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00"/>
              </a:lnSpc>
            </a:pPr>
            <a:r>
              <a:rPr sz="1300" b="1" spc="-95" dirty="0" smtClean="0">
                <a:solidFill>
                  <a:srgbClr val="00A6DE"/>
                </a:solidFill>
                <a:latin typeface="Arial"/>
                <a:cs typeface="Arial"/>
              </a:rPr>
              <a:t>W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or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kers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do</a:t>
            </a:r>
            <a:r>
              <a:rPr sz="1300" b="1" spc="-70" dirty="0" smtClean="0">
                <a:solidFill>
                  <a:srgbClr val="00A6DE"/>
                </a:solidFill>
                <a:latin typeface="Arial"/>
                <a:cs typeface="Arial"/>
              </a:rPr>
              <a:t>n</a:t>
            </a:r>
            <a:r>
              <a:rPr sz="1300" b="1" spc="-15" dirty="0" smtClean="0">
                <a:solidFill>
                  <a:srgbClr val="00A6DE"/>
                </a:solidFill>
                <a:latin typeface="Arial"/>
                <a:cs typeface="Arial"/>
              </a:rPr>
              <a:t>’t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ta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k</a:t>
            </a:r>
            <a:r>
              <a:rPr sz="1300" b="1" spc="-10" dirty="0" smtClean="0">
                <a:solidFill>
                  <a:srgbClr val="00A6DE"/>
                </a:solidFill>
                <a:latin typeface="Arial"/>
                <a:cs typeface="Arial"/>
              </a:rPr>
              <a:t>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15" dirty="0" smtClean="0">
                <a:solidFill>
                  <a:srgbClr val="00A6DE"/>
                </a:solidFill>
                <a:latin typeface="Arial"/>
                <a:cs typeface="Arial"/>
              </a:rPr>
              <a:t>the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time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to</a:t>
            </a:r>
            <a:r>
              <a:rPr sz="1300" b="1" spc="-1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understand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their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benefit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60" dirty="0" smtClean="0">
                <a:solidFill>
                  <a:srgbClr val="00A6DE"/>
                </a:solidFill>
                <a:latin typeface="Arial"/>
                <a:cs typeface="Arial"/>
              </a:rPr>
              <a:t>choices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1" name="object 20"/>
          <p:cNvSpPr txBox="1"/>
          <p:nvPr/>
        </p:nvSpPr>
        <p:spPr>
          <a:xfrm>
            <a:off x="2043429" y="2865428"/>
            <a:ext cx="3519171" cy="2087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765">
              <a:lnSpc>
                <a:spcPct val="100000"/>
              </a:lnSpc>
            </a:pPr>
            <a:r>
              <a:rPr sz="1000" b="1" spc="-65" dirty="0" smtClean="0">
                <a:solidFill>
                  <a:srgbClr val="00A6DE"/>
                </a:solidFill>
                <a:latin typeface="Arial"/>
                <a:cs typeface="Arial"/>
              </a:rPr>
              <a:t>A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flac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surveyed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American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kers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and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found: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100"/>
              </a:lnSpc>
            </a:pPr>
            <a:endParaRPr sz="1100"/>
          </a:p>
          <a:p>
            <a:pPr marL="24765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90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choose the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same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benefts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year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after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yea</a:t>
            </a:r>
            <a:r>
              <a:rPr sz="1000" spc="-12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.**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0"/>
              </a:spcBef>
            </a:pPr>
            <a:endParaRPr sz="1000"/>
          </a:p>
          <a:p>
            <a:pPr marL="24765" marR="592455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64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say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they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ra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rely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never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understand the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changes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in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their </a:t>
            </a:r>
            <a:r>
              <a:rPr sz="1000" spc="10" dirty="0" smtClean="0">
                <a:solidFill>
                  <a:srgbClr val="616465"/>
                </a:solidFill>
                <a:latin typeface="Arial"/>
                <a:cs typeface="Arial"/>
              </a:rPr>
              <a:t>beneft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coverage.**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0"/>
              </a:spcBef>
            </a:pPr>
            <a:endParaRPr sz="1000"/>
          </a:p>
          <a:p>
            <a:pPr marL="24765" marR="12700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47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spend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less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than 30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minutes selecting their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health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ca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benefts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*and 41%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spend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less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than 15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minutes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esea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ching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their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10" dirty="0" smtClean="0">
                <a:solidFill>
                  <a:srgbClr val="616465"/>
                </a:solidFill>
                <a:latin typeface="Arial"/>
                <a:cs typeface="Arial"/>
              </a:rPr>
              <a:t>beneft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options.**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*2014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**2014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Alfac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Open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Enrollment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Survey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21"/>
          <p:cNvSpPr txBox="1"/>
          <p:nvPr/>
        </p:nvSpPr>
        <p:spPr>
          <a:xfrm>
            <a:off x="2043431" y="5059049"/>
            <a:ext cx="398780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Z140791A</a:t>
            </a:r>
            <a:endParaRPr sz="700">
              <a:latin typeface="Arial"/>
              <a:cs typeface="Arial"/>
            </a:endParaRPr>
          </a:p>
        </p:txBody>
      </p:sp>
      <p:sp>
        <p:nvSpPr>
          <p:cNvPr id="43" name="object 22"/>
          <p:cNvSpPr txBox="1"/>
          <p:nvPr/>
        </p:nvSpPr>
        <p:spPr>
          <a:xfrm>
            <a:off x="4786709" y="5059049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2"/>
          <p:cNvSpPr txBox="1"/>
          <p:nvPr/>
        </p:nvSpPr>
        <p:spPr>
          <a:xfrm>
            <a:off x="2279839" y="4563760"/>
            <a:ext cx="2506980" cy="465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 indent="0">
              <a:lnSpc>
                <a:spcPct val="100000"/>
              </a:lnSpc>
              <a:spcBef>
                <a:spcPts val="60"/>
              </a:spcBef>
              <a:buClr>
                <a:srgbClr val="616465"/>
              </a:buClr>
              <a:buSzPct val="57142"/>
              <a:buFont typeface="Arial"/>
              <a:buAutoNum type="arabicPlain"/>
              <a:tabLst>
                <a:tab pos="52705" algn="l"/>
              </a:tabLst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Open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Enrollment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Survey</a:t>
            </a:r>
            <a:endParaRPr sz="700">
              <a:latin typeface="Arial"/>
              <a:cs typeface="Arial"/>
            </a:endParaRPr>
          </a:p>
          <a:p>
            <a:pPr marL="12700" marR="12700" indent="0">
              <a:lnSpc>
                <a:spcPct val="107200"/>
              </a:lnSpc>
              <a:buClr>
                <a:srgbClr val="616465"/>
              </a:buClr>
              <a:buSzPct val="57142"/>
              <a:buFont typeface="Arial"/>
              <a:buAutoNum type="arabicPlain"/>
              <a:tabLst>
                <a:tab pos="66040" algn="l"/>
              </a:tabLst>
            </a:pP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Zillow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Mortgage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Mar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k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etplace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Surve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accessed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June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60" dirty="0" smtClean="0">
                <a:solidFill>
                  <a:srgbClr val="616465"/>
                </a:solidFill>
                <a:latin typeface="Arial"/>
                <a:cs typeface="Arial"/>
              </a:rPr>
              <a:t>18,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-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  <a:hlinkClick r:id="rId2"/>
              </a:rPr>
              <a:t>http://zillo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  <a:hlinkClick r:id="rId2"/>
              </a:rPr>
              <a:t>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  <a:hlinkClick r:id="rId2"/>
              </a:rPr>
              <a:t>.mediaroom.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  <a:hlinkClick r:id="rId2"/>
              </a:rPr>
              <a:t>com/index.ph</a:t>
            </a: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  <a:hlinkClick r:id="rId2"/>
              </a:rPr>
              <a:t>p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  <a:hlinkClick r:id="rId2"/>
              </a:rPr>
              <a:t>?s=28775&amp;item=85029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"/>
          <p:cNvSpPr txBox="1"/>
          <p:nvPr/>
        </p:nvSpPr>
        <p:spPr>
          <a:xfrm>
            <a:off x="2279842" y="5135248"/>
            <a:ext cx="402591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Z140791D</a:t>
            </a:r>
            <a:endParaRPr sz="700">
              <a:latin typeface="Arial"/>
              <a:cs typeface="Arial"/>
            </a:endParaRPr>
          </a:p>
        </p:txBody>
      </p:sp>
      <p:sp>
        <p:nvSpPr>
          <p:cNvPr id="39" name="object 4"/>
          <p:cNvSpPr txBox="1"/>
          <p:nvPr/>
        </p:nvSpPr>
        <p:spPr>
          <a:xfrm>
            <a:off x="5023109" y="5135248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  <p:sp>
        <p:nvSpPr>
          <p:cNvPr id="40" name="object 5"/>
          <p:cNvSpPr/>
          <p:nvPr/>
        </p:nvSpPr>
        <p:spPr>
          <a:xfrm>
            <a:off x="1935445" y="3109741"/>
            <a:ext cx="6451" cy="6413"/>
          </a:xfrm>
          <a:custGeom>
            <a:avLst/>
            <a:gdLst/>
            <a:ahLst/>
            <a:cxnLst/>
            <a:rect l="l" t="t" r="r" b="b"/>
            <a:pathLst>
              <a:path w="6451" h="6413">
                <a:moveTo>
                  <a:pt x="5003" y="0"/>
                </a:moveTo>
                <a:lnTo>
                  <a:pt x="1447" y="0"/>
                </a:lnTo>
                <a:lnTo>
                  <a:pt x="0" y="1435"/>
                </a:lnTo>
                <a:lnTo>
                  <a:pt x="0" y="4978"/>
                </a:lnTo>
                <a:lnTo>
                  <a:pt x="1447" y="6413"/>
                </a:lnTo>
                <a:lnTo>
                  <a:pt x="5003" y="6413"/>
                </a:lnTo>
                <a:lnTo>
                  <a:pt x="6451" y="4978"/>
                </a:lnTo>
                <a:lnTo>
                  <a:pt x="6451" y="1435"/>
                </a:lnTo>
                <a:lnTo>
                  <a:pt x="5003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6"/>
          <p:cNvSpPr/>
          <p:nvPr/>
        </p:nvSpPr>
        <p:spPr>
          <a:xfrm>
            <a:off x="1786114" y="3084056"/>
            <a:ext cx="44311" cy="195757"/>
          </a:xfrm>
          <a:custGeom>
            <a:avLst/>
            <a:gdLst/>
            <a:ahLst/>
            <a:cxnLst/>
            <a:rect l="l" t="t" r="r" b="b"/>
            <a:pathLst>
              <a:path w="44310" h="195757">
                <a:moveTo>
                  <a:pt x="44310" y="0"/>
                </a:moveTo>
                <a:lnTo>
                  <a:pt x="23190" y="0"/>
                </a:lnTo>
                <a:lnTo>
                  <a:pt x="9852" y="4207"/>
                </a:lnTo>
                <a:lnTo>
                  <a:pt x="1483" y="14982"/>
                </a:lnTo>
                <a:lnTo>
                  <a:pt x="0" y="172593"/>
                </a:lnTo>
                <a:lnTo>
                  <a:pt x="4211" y="185914"/>
                </a:lnTo>
                <a:lnTo>
                  <a:pt x="14998" y="194273"/>
                </a:lnTo>
                <a:lnTo>
                  <a:pt x="44310" y="195757"/>
                </a:lnTo>
                <a:lnTo>
                  <a:pt x="44310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7"/>
          <p:cNvSpPr/>
          <p:nvPr/>
        </p:nvSpPr>
        <p:spPr>
          <a:xfrm>
            <a:off x="2008374" y="3084056"/>
            <a:ext cx="44311" cy="195757"/>
          </a:xfrm>
          <a:custGeom>
            <a:avLst/>
            <a:gdLst/>
            <a:ahLst/>
            <a:cxnLst/>
            <a:rect l="l" t="t" r="r" b="b"/>
            <a:pathLst>
              <a:path w="44310" h="195757">
                <a:moveTo>
                  <a:pt x="21145" y="0"/>
                </a:moveTo>
                <a:lnTo>
                  <a:pt x="0" y="0"/>
                </a:lnTo>
                <a:lnTo>
                  <a:pt x="0" y="195757"/>
                </a:lnTo>
                <a:lnTo>
                  <a:pt x="21145" y="195757"/>
                </a:lnTo>
                <a:lnTo>
                  <a:pt x="34472" y="191547"/>
                </a:lnTo>
                <a:lnTo>
                  <a:pt x="42830" y="180762"/>
                </a:lnTo>
                <a:lnTo>
                  <a:pt x="44310" y="23152"/>
                </a:lnTo>
                <a:lnTo>
                  <a:pt x="40097" y="9831"/>
                </a:lnTo>
                <a:lnTo>
                  <a:pt x="29307" y="1476"/>
                </a:lnTo>
                <a:lnTo>
                  <a:pt x="21145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8"/>
          <p:cNvSpPr/>
          <p:nvPr/>
        </p:nvSpPr>
        <p:spPr>
          <a:xfrm>
            <a:off x="1841994" y="3042514"/>
            <a:ext cx="148375" cy="237299"/>
          </a:xfrm>
          <a:custGeom>
            <a:avLst/>
            <a:gdLst/>
            <a:ahLst/>
            <a:cxnLst/>
            <a:rect l="l" t="t" r="r" b="b"/>
            <a:pathLst>
              <a:path w="148374" h="237299">
                <a:moveTo>
                  <a:pt x="94869" y="41541"/>
                </a:moveTo>
                <a:lnTo>
                  <a:pt x="0" y="41541"/>
                </a:lnTo>
                <a:lnTo>
                  <a:pt x="0" y="237299"/>
                </a:lnTo>
                <a:lnTo>
                  <a:pt x="148374" y="237299"/>
                </a:lnTo>
                <a:lnTo>
                  <a:pt x="148374" y="112128"/>
                </a:lnTo>
                <a:lnTo>
                  <a:pt x="85445" y="112128"/>
                </a:lnTo>
                <a:lnTo>
                  <a:pt x="84620" y="111772"/>
                </a:lnTo>
                <a:lnTo>
                  <a:pt x="83400" y="110540"/>
                </a:lnTo>
                <a:lnTo>
                  <a:pt x="83045" y="109728"/>
                </a:lnTo>
                <a:lnTo>
                  <a:pt x="83045" y="75374"/>
                </a:lnTo>
                <a:lnTo>
                  <a:pt x="83400" y="74561"/>
                </a:lnTo>
                <a:lnTo>
                  <a:pt x="94500" y="63461"/>
                </a:lnTo>
                <a:lnTo>
                  <a:pt x="94678" y="63398"/>
                </a:lnTo>
                <a:lnTo>
                  <a:pt x="94869" y="63271"/>
                </a:lnTo>
                <a:lnTo>
                  <a:pt x="94869" y="41541"/>
                </a:lnTo>
                <a:close/>
              </a:path>
              <a:path w="148374" h="237299">
                <a:moveTo>
                  <a:pt x="148374" y="41541"/>
                </a:moveTo>
                <a:lnTo>
                  <a:pt x="98488" y="41541"/>
                </a:lnTo>
                <a:lnTo>
                  <a:pt x="98488" y="63271"/>
                </a:lnTo>
                <a:lnTo>
                  <a:pt x="98653" y="63398"/>
                </a:lnTo>
                <a:lnTo>
                  <a:pt x="98844" y="63461"/>
                </a:lnTo>
                <a:lnTo>
                  <a:pt x="109347" y="73952"/>
                </a:lnTo>
                <a:lnTo>
                  <a:pt x="109931" y="74561"/>
                </a:lnTo>
                <a:lnTo>
                  <a:pt x="110312" y="75374"/>
                </a:lnTo>
                <a:lnTo>
                  <a:pt x="110312" y="109728"/>
                </a:lnTo>
                <a:lnTo>
                  <a:pt x="109931" y="110540"/>
                </a:lnTo>
                <a:lnTo>
                  <a:pt x="108750" y="111772"/>
                </a:lnTo>
                <a:lnTo>
                  <a:pt x="107886" y="112128"/>
                </a:lnTo>
                <a:lnTo>
                  <a:pt x="148374" y="112128"/>
                </a:lnTo>
                <a:lnTo>
                  <a:pt x="148374" y="41541"/>
                </a:lnTo>
                <a:close/>
              </a:path>
              <a:path w="148374" h="237299">
                <a:moveTo>
                  <a:pt x="44373" y="0"/>
                </a:moveTo>
                <a:lnTo>
                  <a:pt x="31215" y="4500"/>
                </a:lnTo>
                <a:lnTo>
                  <a:pt x="23604" y="15840"/>
                </a:lnTo>
                <a:lnTo>
                  <a:pt x="22834" y="41541"/>
                </a:lnTo>
                <a:lnTo>
                  <a:pt x="41338" y="41541"/>
                </a:lnTo>
                <a:lnTo>
                  <a:pt x="41338" y="19875"/>
                </a:lnTo>
                <a:lnTo>
                  <a:pt x="42710" y="18529"/>
                </a:lnTo>
                <a:lnTo>
                  <a:pt x="124490" y="18529"/>
                </a:lnTo>
                <a:lnTo>
                  <a:pt x="121033" y="8399"/>
                </a:lnTo>
                <a:lnTo>
                  <a:pt x="109705" y="773"/>
                </a:lnTo>
                <a:lnTo>
                  <a:pt x="44373" y="0"/>
                </a:lnTo>
                <a:close/>
              </a:path>
              <a:path w="148374" h="237299">
                <a:moveTo>
                  <a:pt x="124490" y="18529"/>
                </a:moveTo>
                <a:lnTo>
                  <a:pt x="105651" y="18529"/>
                </a:lnTo>
                <a:lnTo>
                  <a:pt x="107010" y="19875"/>
                </a:lnTo>
                <a:lnTo>
                  <a:pt x="107010" y="41541"/>
                </a:lnTo>
                <a:lnTo>
                  <a:pt x="125526" y="41541"/>
                </a:lnTo>
                <a:lnTo>
                  <a:pt x="125526" y="21564"/>
                </a:lnTo>
                <a:lnTo>
                  <a:pt x="124490" y="18529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9"/>
          <p:cNvSpPr/>
          <p:nvPr/>
        </p:nvSpPr>
        <p:spPr>
          <a:xfrm>
            <a:off x="1757478" y="2679831"/>
            <a:ext cx="261327" cy="250596"/>
          </a:xfrm>
          <a:custGeom>
            <a:avLst/>
            <a:gdLst/>
            <a:ahLst/>
            <a:cxnLst/>
            <a:rect l="l" t="t" r="r" b="b"/>
            <a:pathLst>
              <a:path w="261327" h="250596">
                <a:moveTo>
                  <a:pt x="77736" y="159880"/>
                </a:moveTo>
                <a:lnTo>
                  <a:pt x="26466" y="159880"/>
                </a:lnTo>
                <a:lnTo>
                  <a:pt x="26466" y="250596"/>
                </a:lnTo>
                <a:lnTo>
                  <a:pt x="77736" y="250596"/>
                </a:lnTo>
                <a:lnTo>
                  <a:pt x="77736" y="159880"/>
                </a:lnTo>
                <a:close/>
              </a:path>
              <a:path w="261327" h="250596">
                <a:moveTo>
                  <a:pt x="157378" y="159880"/>
                </a:moveTo>
                <a:lnTo>
                  <a:pt x="130403" y="159880"/>
                </a:lnTo>
                <a:lnTo>
                  <a:pt x="130403" y="250596"/>
                </a:lnTo>
                <a:lnTo>
                  <a:pt x="261327" y="250596"/>
                </a:lnTo>
                <a:lnTo>
                  <a:pt x="261327" y="205435"/>
                </a:lnTo>
                <a:lnTo>
                  <a:pt x="157378" y="205435"/>
                </a:lnTo>
                <a:lnTo>
                  <a:pt x="157378" y="159880"/>
                </a:lnTo>
                <a:close/>
              </a:path>
              <a:path w="261327" h="250596">
                <a:moveTo>
                  <a:pt x="261327" y="159880"/>
                </a:moveTo>
                <a:lnTo>
                  <a:pt x="210058" y="159880"/>
                </a:lnTo>
                <a:lnTo>
                  <a:pt x="210058" y="205435"/>
                </a:lnTo>
                <a:lnTo>
                  <a:pt x="261327" y="205435"/>
                </a:lnTo>
                <a:lnTo>
                  <a:pt x="261327" y="159880"/>
                </a:lnTo>
                <a:close/>
              </a:path>
              <a:path w="261327" h="250596">
                <a:moveTo>
                  <a:pt x="143903" y="0"/>
                </a:moveTo>
                <a:lnTo>
                  <a:pt x="0" y="143903"/>
                </a:lnTo>
                <a:lnTo>
                  <a:pt x="0" y="159880"/>
                </a:lnTo>
                <a:lnTo>
                  <a:pt x="287794" y="159880"/>
                </a:lnTo>
                <a:lnTo>
                  <a:pt x="287794" y="143903"/>
                </a:lnTo>
                <a:lnTo>
                  <a:pt x="143903" y="0"/>
                </a:lnTo>
                <a:close/>
              </a:path>
              <a:path w="261327" h="250596">
                <a:moveTo>
                  <a:pt x="94932" y="26289"/>
                </a:moveTo>
                <a:lnTo>
                  <a:pt x="51816" y="26289"/>
                </a:lnTo>
                <a:lnTo>
                  <a:pt x="51816" y="81038"/>
                </a:lnTo>
                <a:lnTo>
                  <a:pt x="94932" y="37909"/>
                </a:lnTo>
                <a:lnTo>
                  <a:pt x="94932" y="26289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10"/>
          <p:cNvSpPr/>
          <p:nvPr/>
        </p:nvSpPr>
        <p:spPr>
          <a:xfrm>
            <a:off x="1794687" y="3660782"/>
            <a:ext cx="266496" cy="288201"/>
          </a:xfrm>
          <a:custGeom>
            <a:avLst/>
            <a:gdLst/>
            <a:ahLst/>
            <a:cxnLst/>
            <a:rect l="l" t="t" r="r" b="b"/>
            <a:pathLst>
              <a:path w="266496" h="288201">
                <a:moveTo>
                  <a:pt x="127025" y="251129"/>
                </a:moveTo>
                <a:lnTo>
                  <a:pt x="127025" y="271005"/>
                </a:lnTo>
                <a:lnTo>
                  <a:pt x="113400" y="271068"/>
                </a:lnTo>
                <a:lnTo>
                  <a:pt x="100182" y="271539"/>
                </a:lnTo>
                <a:lnTo>
                  <a:pt x="50682" y="276810"/>
                </a:lnTo>
                <a:lnTo>
                  <a:pt x="44678" y="277799"/>
                </a:lnTo>
                <a:lnTo>
                  <a:pt x="44678" y="288201"/>
                </a:lnTo>
                <a:lnTo>
                  <a:pt x="201498" y="288201"/>
                </a:lnTo>
                <a:lnTo>
                  <a:pt x="201498" y="277799"/>
                </a:lnTo>
                <a:lnTo>
                  <a:pt x="188734" y="275831"/>
                </a:lnTo>
                <a:lnTo>
                  <a:pt x="176336" y="274211"/>
                </a:lnTo>
                <a:lnTo>
                  <a:pt x="175856" y="253847"/>
                </a:lnTo>
                <a:lnTo>
                  <a:pt x="127025" y="251129"/>
                </a:lnTo>
                <a:close/>
              </a:path>
              <a:path w="266496" h="288201">
                <a:moveTo>
                  <a:pt x="0" y="218033"/>
                </a:moveTo>
                <a:lnTo>
                  <a:pt x="0" y="238734"/>
                </a:lnTo>
                <a:lnTo>
                  <a:pt x="239776" y="252044"/>
                </a:lnTo>
                <a:lnTo>
                  <a:pt x="239776" y="252742"/>
                </a:lnTo>
                <a:lnTo>
                  <a:pt x="266496" y="248488"/>
                </a:lnTo>
                <a:lnTo>
                  <a:pt x="266496" y="226186"/>
                </a:lnTo>
                <a:lnTo>
                  <a:pt x="239776" y="226187"/>
                </a:lnTo>
                <a:lnTo>
                  <a:pt x="0" y="218033"/>
                </a:lnTo>
                <a:close/>
              </a:path>
              <a:path w="266496" h="288201">
                <a:moveTo>
                  <a:pt x="239776" y="0"/>
                </a:moveTo>
                <a:lnTo>
                  <a:pt x="0" y="36995"/>
                </a:lnTo>
                <a:lnTo>
                  <a:pt x="0" y="206794"/>
                </a:lnTo>
                <a:lnTo>
                  <a:pt x="239776" y="212102"/>
                </a:lnTo>
                <a:lnTo>
                  <a:pt x="239776" y="226187"/>
                </a:lnTo>
                <a:lnTo>
                  <a:pt x="266496" y="226186"/>
                </a:lnTo>
                <a:lnTo>
                  <a:pt x="266496" y="190868"/>
                </a:lnTo>
                <a:lnTo>
                  <a:pt x="226263" y="190868"/>
                </a:lnTo>
                <a:lnTo>
                  <a:pt x="10299" y="189865"/>
                </a:lnTo>
                <a:lnTo>
                  <a:pt x="10223" y="51028"/>
                </a:lnTo>
                <a:lnTo>
                  <a:pt x="225704" y="21272"/>
                </a:lnTo>
                <a:lnTo>
                  <a:pt x="266496" y="21272"/>
                </a:lnTo>
                <a:lnTo>
                  <a:pt x="266496" y="8496"/>
                </a:lnTo>
                <a:lnTo>
                  <a:pt x="239776" y="0"/>
                </a:lnTo>
                <a:close/>
              </a:path>
              <a:path w="266496" h="288201">
                <a:moveTo>
                  <a:pt x="266496" y="21272"/>
                </a:moveTo>
                <a:lnTo>
                  <a:pt x="225704" y="21272"/>
                </a:lnTo>
                <a:lnTo>
                  <a:pt x="226263" y="190868"/>
                </a:lnTo>
                <a:lnTo>
                  <a:pt x="266496" y="190868"/>
                </a:lnTo>
                <a:lnTo>
                  <a:pt x="266496" y="21272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11"/>
          <p:cNvSpPr/>
          <p:nvPr/>
        </p:nvSpPr>
        <p:spPr>
          <a:xfrm>
            <a:off x="1759247" y="2529583"/>
            <a:ext cx="62159" cy="63300"/>
          </a:xfrm>
          <a:custGeom>
            <a:avLst/>
            <a:gdLst/>
            <a:ahLst/>
            <a:cxnLst/>
            <a:rect l="l" t="t" r="r" b="b"/>
            <a:pathLst>
              <a:path w="62159" h="63300">
                <a:moveTo>
                  <a:pt x="22846" y="0"/>
                </a:moveTo>
                <a:lnTo>
                  <a:pt x="11064" y="6587"/>
                </a:lnTo>
                <a:lnTo>
                  <a:pt x="2991" y="17807"/>
                </a:lnTo>
                <a:lnTo>
                  <a:pt x="0" y="32299"/>
                </a:lnTo>
                <a:lnTo>
                  <a:pt x="2762" y="44779"/>
                </a:lnTo>
                <a:lnTo>
                  <a:pt x="10329" y="54841"/>
                </a:lnTo>
                <a:lnTo>
                  <a:pt x="22443" y="61383"/>
                </a:lnTo>
                <a:lnTo>
                  <a:pt x="38846" y="63300"/>
                </a:lnTo>
                <a:lnTo>
                  <a:pt x="50850" y="56855"/>
                </a:lnTo>
                <a:lnTo>
                  <a:pt x="54943" y="51358"/>
                </a:lnTo>
                <a:lnTo>
                  <a:pt x="22610" y="51358"/>
                </a:lnTo>
                <a:lnTo>
                  <a:pt x="13960" y="42196"/>
                </a:lnTo>
                <a:lnTo>
                  <a:pt x="11031" y="26194"/>
                </a:lnTo>
                <a:lnTo>
                  <a:pt x="18290" y="14460"/>
                </a:lnTo>
                <a:lnTo>
                  <a:pt x="31082" y="9796"/>
                </a:lnTo>
                <a:lnTo>
                  <a:pt x="52826" y="9796"/>
                </a:lnTo>
                <a:lnTo>
                  <a:pt x="51597" y="8206"/>
                </a:lnTo>
                <a:lnTo>
                  <a:pt x="39392" y="1806"/>
                </a:lnTo>
                <a:lnTo>
                  <a:pt x="22846" y="0"/>
                </a:lnTo>
                <a:close/>
              </a:path>
              <a:path w="62159" h="63300">
                <a:moveTo>
                  <a:pt x="52826" y="9796"/>
                </a:moveTo>
                <a:lnTo>
                  <a:pt x="31082" y="9796"/>
                </a:lnTo>
                <a:lnTo>
                  <a:pt x="32832" y="9874"/>
                </a:lnTo>
                <a:lnTo>
                  <a:pt x="42296" y="13914"/>
                </a:lnTo>
                <a:lnTo>
                  <a:pt x="48249" y="24508"/>
                </a:lnTo>
                <a:lnTo>
                  <a:pt x="48773" y="42267"/>
                </a:lnTo>
                <a:lnTo>
                  <a:pt x="39161" y="49739"/>
                </a:lnTo>
                <a:lnTo>
                  <a:pt x="22610" y="51358"/>
                </a:lnTo>
                <a:lnTo>
                  <a:pt x="54943" y="51358"/>
                </a:lnTo>
                <a:lnTo>
                  <a:pt x="59095" y="45781"/>
                </a:lnTo>
                <a:lnTo>
                  <a:pt x="62159" y="31576"/>
                </a:lnTo>
                <a:lnTo>
                  <a:pt x="62139" y="30418"/>
                </a:lnTo>
                <a:lnTo>
                  <a:pt x="59250" y="18107"/>
                </a:lnTo>
                <a:lnTo>
                  <a:pt x="52826" y="9796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12"/>
          <p:cNvSpPr/>
          <p:nvPr/>
        </p:nvSpPr>
        <p:spPr>
          <a:xfrm>
            <a:off x="1724480" y="2437088"/>
            <a:ext cx="395757" cy="133563"/>
          </a:xfrm>
          <a:custGeom>
            <a:avLst/>
            <a:gdLst/>
            <a:ahLst/>
            <a:cxnLst/>
            <a:rect l="l" t="t" r="r" b="b"/>
            <a:pathLst>
              <a:path w="395757" h="133563">
                <a:moveTo>
                  <a:pt x="308311" y="85801"/>
                </a:moveTo>
                <a:lnTo>
                  <a:pt x="63490" y="85801"/>
                </a:lnTo>
                <a:lnTo>
                  <a:pt x="78042" y="88381"/>
                </a:lnTo>
                <a:lnTo>
                  <a:pt x="89825" y="95568"/>
                </a:lnTo>
                <a:lnTo>
                  <a:pt x="98072" y="106358"/>
                </a:lnTo>
                <a:lnTo>
                  <a:pt x="102016" y="119750"/>
                </a:lnTo>
                <a:lnTo>
                  <a:pt x="102150" y="123961"/>
                </a:lnTo>
                <a:lnTo>
                  <a:pt x="102212" y="127352"/>
                </a:lnTo>
                <a:lnTo>
                  <a:pt x="101917" y="129930"/>
                </a:lnTo>
                <a:lnTo>
                  <a:pt x="101307" y="132699"/>
                </a:lnTo>
                <a:lnTo>
                  <a:pt x="101307" y="133563"/>
                </a:lnTo>
                <a:lnTo>
                  <a:pt x="275374" y="133563"/>
                </a:lnTo>
                <a:lnTo>
                  <a:pt x="274662" y="130527"/>
                </a:lnTo>
                <a:lnTo>
                  <a:pt x="274377" y="128229"/>
                </a:lnTo>
                <a:lnTo>
                  <a:pt x="274290" y="123961"/>
                </a:lnTo>
                <a:lnTo>
                  <a:pt x="276916" y="109686"/>
                </a:lnTo>
                <a:lnTo>
                  <a:pt x="284166" y="97781"/>
                </a:lnTo>
                <a:lnTo>
                  <a:pt x="294979" y="89454"/>
                </a:lnTo>
                <a:lnTo>
                  <a:pt x="308311" y="85801"/>
                </a:lnTo>
                <a:close/>
              </a:path>
              <a:path w="395757" h="133563">
                <a:moveTo>
                  <a:pt x="387487" y="85800"/>
                </a:moveTo>
                <a:lnTo>
                  <a:pt x="308316" y="85800"/>
                </a:lnTo>
                <a:lnTo>
                  <a:pt x="322859" y="88381"/>
                </a:lnTo>
                <a:lnTo>
                  <a:pt x="334636" y="95568"/>
                </a:lnTo>
                <a:lnTo>
                  <a:pt x="342880" y="106358"/>
                </a:lnTo>
                <a:lnTo>
                  <a:pt x="346818" y="119734"/>
                </a:lnTo>
                <a:lnTo>
                  <a:pt x="346925" y="127949"/>
                </a:lnTo>
                <a:lnTo>
                  <a:pt x="346659" y="129829"/>
                </a:lnTo>
                <a:lnTo>
                  <a:pt x="372210" y="129225"/>
                </a:lnTo>
                <a:lnTo>
                  <a:pt x="384182" y="128730"/>
                </a:lnTo>
                <a:lnTo>
                  <a:pt x="389069" y="128007"/>
                </a:lnTo>
                <a:lnTo>
                  <a:pt x="395084" y="126095"/>
                </a:lnTo>
                <a:lnTo>
                  <a:pt x="395128" y="106348"/>
                </a:lnTo>
                <a:lnTo>
                  <a:pt x="395757" y="93710"/>
                </a:lnTo>
                <a:lnTo>
                  <a:pt x="389343" y="89798"/>
                </a:lnTo>
                <a:lnTo>
                  <a:pt x="387487" y="85800"/>
                </a:lnTo>
                <a:close/>
              </a:path>
              <a:path w="395757" h="133563">
                <a:moveTo>
                  <a:pt x="153838" y="0"/>
                </a:moveTo>
                <a:lnTo>
                  <a:pt x="105471" y="1679"/>
                </a:lnTo>
                <a:lnTo>
                  <a:pt x="66222" y="5461"/>
                </a:lnTo>
                <a:lnTo>
                  <a:pt x="41198" y="9039"/>
                </a:lnTo>
                <a:lnTo>
                  <a:pt x="43560" y="14018"/>
                </a:lnTo>
                <a:lnTo>
                  <a:pt x="34638" y="21919"/>
                </a:lnTo>
                <a:lnTo>
                  <a:pt x="24821" y="32497"/>
                </a:lnTo>
                <a:lnTo>
                  <a:pt x="16696" y="42437"/>
                </a:lnTo>
                <a:lnTo>
                  <a:pt x="9555" y="52651"/>
                </a:lnTo>
                <a:lnTo>
                  <a:pt x="9468" y="52936"/>
                </a:lnTo>
                <a:lnTo>
                  <a:pt x="10820" y="62049"/>
                </a:lnTo>
                <a:lnTo>
                  <a:pt x="12153" y="85887"/>
                </a:lnTo>
                <a:lnTo>
                  <a:pt x="9448" y="86954"/>
                </a:lnTo>
                <a:lnTo>
                  <a:pt x="5773" y="89460"/>
                </a:lnTo>
                <a:lnTo>
                  <a:pt x="0" y="93354"/>
                </a:lnTo>
                <a:lnTo>
                  <a:pt x="1689" y="103324"/>
                </a:lnTo>
                <a:lnTo>
                  <a:pt x="5727" y="123961"/>
                </a:lnTo>
                <a:lnTo>
                  <a:pt x="17233" y="128229"/>
                </a:lnTo>
                <a:lnTo>
                  <a:pt x="29654" y="128229"/>
                </a:lnTo>
                <a:lnTo>
                  <a:pt x="29561" y="127048"/>
                </a:lnTo>
                <a:lnTo>
                  <a:pt x="29459" y="123961"/>
                </a:lnTo>
                <a:lnTo>
                  <a:pt x="50174" y="89454"/>
                </a:lnTo>
                <a:lnTo>
                  <a:pt x="308316" y="85800"/>
                </a:lnTo>
                <a:lnTo>
                  <a:pt x="387487" y="85800"/>
                </a:lnTo>
                <a:lnTo>
                  <a:pt x="383852" y="77973"/>
                </a:lnTo>
                <a:lnTo>
                  <a:pt x="372667" y="68626"/>
                </a:lnTo>
                <a:lnTo>
                  <a:pt x="357733" y="61477"/>
                </a:lnTo>
                <a:lnTo>
                  <a:pt x="340993" y="56245"/>
                </a:lnTo>
                <a:lnTo>
                  <a:pt x="332721" y="54454"/>
                </a:lnTo>
                <a:lnTo>
                  <a:pt x="241363" y="54454"/>
                </a:lnTo>
                <a:lnTo>
                  <a:pt x="238099" y="54269"/>
                </a:lnTo>
                <a:lnTo>
                  <a:pt x="153933" y="47831"/>
                </a:lnTo>
                <a:lnTo>
                  <a:pt x="153542" y="46352"/>
                </a:lnTo>
                <a:lnTo>
                  <a:pt x="135991" y="46352"/>
                </a:lnTo>
                <a:lnTo>
                  <a:pt x="88983" y="42169"/>
                </a:lnTo>
                <a:lnTo>
                  <a:pt x="64515" y="37640"/>
                </a:lnTo>
                <a:lnTo>
                  <a:pt x="80035" y="19720"/>
                </a:lnTo>
                <a:lnTo>
                  <a:pt x="83515" y="15897"/>
                </a:lnTo>
                <a:lnTo>
                  <a:pt x="108574" y="12977"/>
                </a:lnTo>
                <a:lnTo>
                  <a:pt x="125407" y="11491"/>
                </a:lnTo>
                <a:lnTo>
                  <a:pt x="144328" y="11491"/>
                </a:lnTo>
                <a:lnTo>
                  <a:pt x="144056" y="10462"/>
                </a:lnTo>
                <a:lnTo>
                  <a:pt x="157033" y="10215"/>
                </a:lnTo>
                <a:lnTo>
                  <a:pt x="221318" y="10215"/>
                </a:lnTo>
                <a:lnTo>
                  <a:pt x="215282" y="7859"/>
                </a:lnTo>
                <a:lnTo>
                  <a:pt x="207209" y="5121"/>
                </a:lnTo>
                <a:lnTo>
                  <a:pt x="201384" y="3565"/>
                </a:lnTo>
                <a:lnTo>
                  <a:pt x="186240" y="1600"/>
                </a:lnTo>
                <a:lnTo>
                  <a:pt x="170269" y="450"/>
                </a:lnTo>
                <a:lnTo>
                  <a:pt x="153838" y="0"/>
                </a:lnTo>
                <a:close/>
              </a:path>
              <a:path w="395757" h="133563">
                <a:moveTo>
                  <a:pt x="221318" y="10215"/>
                </a:moveTo>
                <a:lnTo>
                  <a:pt x="157033" y="10215"/>
                </a:lnTo>
                <a:lnTo>
                  <a:pt x="170084" y="10462"/>
                </a:lnTo>
                <a:lnTo>
                  <a:pt x="182680" y="11325"/>
                </a:lnTo>
                <a:lnTo>
                  <a:pt x="221713" y="21006"/>
                </a:lnTo>
                <a:lnTo>
                  <a:pt x="244051" y="31392"/>
                </a:lnTo>
                <a:lnTo>
                  <a:pt x="245148" y="31963"/>
                </a:lnTo>
                <a:lnTo>
                  <a:pt x="245250" y="53746"/>
                </a:lnTo>
                <a:lnTo>
                  <a:pt x="245313" y="54454"/>
                </a:lnTo>
                <a:lnTo>
                  <a:pt x="332721" y="54454"/>
                </a:lnTo>
                <a:lnTo>
                  <a:pt x="324391" y="52651"/>
                </a:lnTo>
                <a:lnTo>
                  <a:pt x="309871" y="50415"/>
                </a:lnTo>
                <a:lnTo>
                  <a:pt x="299378" y="49256"/>
                </a:lnTo>
                <a:lnTo>
                  <a:pt x="294854" y="48895"/>
                </a:lnTo>
                <a:lnTo>
                  <a:pt x="279319" y="39145"/>
                </a:lnTo>
                <a:lnTo>
                  <a:pt x="264310" y="30555"/>
                </a:lnTo>
                <a:lnTo>
                  <a:pt x="250116" y="23127"/>
                </a:lnTo>
                <a:lnTo>
                  <a:pt x="237022" y="16866"/>
                </a:lnTo>
                <a:lnTo>
                  <a:pt x="225315" y="11775"/>
                </a:lnTo>
                <a:lnTo>
                  <a:pt x="221318" y="10215"/>
                </a:lnTo>
                <a:close/>
              </a:path>
              <a:path w="395757" h="133563">
                <a:moveTo>
                  <a:pt x="144328" y="11491"/>
                </a:moveTo>
                <a:lnTo>
                  <a:pt x="125407" y="11491"/>
                </a:lnTo>
                <a:lnTo>
                  <a:pt x="135991" y="46352"/>
                </a:lnTo>
                <a:lnTo>
                  <a:pt x="153542" y="46352"/>
                </a:lnTo>
                <a:lnTo>
                  <a:pt x="144328" y="11491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13"/>
          <p:cNvSpPr/>
          <p:nvPr/>
        </p:nvSpPr>
        <p:spPr>
          <a:xfrm>
            <a:off x="2004070" y="2529581"/>
            <a:ext cx="62159" cy="63300"/>
          </a:xfrm>
          <a:custGeom>
            <a:avLst/>
            <a:gdLst/>
            <a:ahLst/>
            <a:cxnLst/>
            <a:rect l="l" t="t" r="r" b="b"/>
            <a:pathLst>
              <a:path w="62159" h="63300">
                <a:moveTo>
                  <a:pt x="22845" y="0"/>
                </a:moveTo>
                <a:lnTo>
                  <a:pt x="11065" y="6586"/>
                </a:lnTo>
                <a:lnTo>
                  <a:pt x="2992" y="17807"/>
                </a:lnTo>
                <a:lnTo>
                  <a:pt x="0" y="32302"/>
                </a:lnTo>
                <a:lnTo>
                  <a:pt x="2762" y="44782"/>
                </a:lnTo>
                <a:lnTo>
                  <a:pt x="10330" y="54844"/>
                </a:lnTo>
                <a:lnTo>
                  <a:pt x="22444" y="61384"/>
                </a:lnTo>
                <a:lnTo>
                  <a:pt x="38846" y="63300"/>
                </a:lnTo>
                <a:lnTo>
                  <a:pt x="50852" y="56853"/>
                </a:lnTo>
                <a:lnTo>
                  <a:pt x="54942" y="51360"/>
                </a:lnTo>
                <a:lnTo>
                  <a:pt x="22597" y="51360"/>
                </a:lnTo>
                <a:lnTo>
                  <a:pt x="13947" y="42198"/>
                </a:lnTo>
                <a:lnTo>
                  <a:pt x="11018" y="26195"/>
                </a:lnTo>
                <a:lnTo>
                  <a:pt x="18277" y="14462"/>
                </a:lnTo>
                <a:lnTo>
                  <a:pt x="31069" y="9798"/>
                </a:lnTo>
                <a:lnTo>
                  <a:pt x="52826" y="9798"/>
                </a:lnTo>
                <a:lnTo>
                  <a:pt x="51597" y="8207"/>
                </a:lnTo>
                <a:lnTo>
                  <a:pt x="39392" y="1807"/>
                </a:lnTo>
                <a:lnTo>
                  <a:pt x="22845" y="0"/>
                </a:lnTo>
                <a:close/>
              </a:path>
              <a:path w="62159" h="63300">
                <a:moveTo>
                  <a:pt x="52826" y="9798"/>
                </a:moveTo>
                <a:lnTo>
                  <a:pt x="31069" y="9798"/>
                </a:lnTo>
                <a:lnTo>
                  <a:pt x="32845" y="9878"/>
                </a:lnTo>
                <a:lnTo>
                  <a:pt x="42313" y="13926"/>
                </a:lnTo>
                <a:lnTo>
                  <a:pt x="48261" y="24523"/>
                </a:lnTo>
                <a:lnTo>
                  <a:pt x="48778" y="42279"/>
                </a:lnTo>
                <a:lnTo>
                  <a:pt x="39159" y="49743"/>
                </a:lnTo>
                <a:lnTo>
                  <a:pt x="22597" y="51360"/>
                </a:lnTo>
                <a:lnTo>
                  <a:pt x="54942" y="51360"/>
                </a:lnTo>
                <a:lnTo>
                  <a:pt x="59095" y="45781"/>
                </a:lnTo>
                <a:lnTo>
                  <a:pt x="62159" y="31578"/>
                </a:lnTo>
                <a:lnTo>
                  <a:pt x="62139" y="30421"/>
                </a:lnTo>
                <a:lnTo>
                  <a:pt x="59250" y="18109"/>
                </a:lnTo>
                <a:lnTo>
                  <a:pt x="52826" y="9798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14"/>
          <p:cNvSpPr/>
          <p:nvPr/>
        </p:nvSpPr>
        <p:spPr>
          <a:xfrm>
            <a:off x="1764980" y="3365639"/>
            <a:ext cx="310197" cy="217323"/>
          </a:xfrm>
          <a:custGeom>
            <a:avLst/>
            <a:gdLst/>
            <a:ahLst/>
            <a:cxnLst/>
            <a:rect l="l" t="t" r="r" b="b"/>
            <a:pathLst>
              <a:path w="310197" h="217322">
                <a:moveTo>
                  <a:pt x="279057" y="0"/>
                </a:moveTo>
                <a:lnTo>
                  <a:pt x="31267" y="0"/>
                </a:lnTo>
                <a:lnTo>
                  <a:pt x="27038" y="4216"/>
                </a:lnTo>
                <a:lnTo>
                  <a:pt x="27038" y="157264"/>
                </a:lnTo>
                <a:lnTo>
                  <a:pt x="431" y="200418"/>
                </a:lnTo>
                <a:lnTo>
                  <a:pt x="0" y="202577"/>
                </a:lnTo>
                <a:lnTo>
                  <a:pt x="176" y="203962"/>
                </a:lnTo>
                <a:lnTo>
                  <a:pt x="266" y="212623"/>
                </a:lnTo>
                <a:lnTo>
                  <a:pt x="4940" y="217322"/>
                </a:lnTo>
                <a:lnTo>
                  <a:pt x="305371" y="217322"/>
                </a:lnTo>
                <a:lnTo>
                  <a:pt x="310070" y="212623"/>
                </a:lnTo>
                <a:lnTo>
                  <a:pt x="310187" y="204673"/>
                </a:lnTo>
                <a:lnTo>
                  <a:pt x="310197" y="201345"/>
                </a:lnTo>
                <a:lnTo>
                  <a:pt x="309511" y="199377"/>
                </a:lnTo>
                <a:lnTo>
                  <a:pt x="308279" y="197789"/>
                </a:lnTo>
                <a:lnTo>
                  <a:pt x="283286" y="157264"/>
                </a:lnTo>
                <a:lnTo>
                  <a:pt x="283286" y="4216"/>
                </a:lnTo>
                <a:lnTo>
                  <a:pt x="279057" y="0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15"/>
          <p:cNvSpPr/>
          <p:nvPr/>
        </p:nvSpPr>
        <p:spPr>
          <a:xfrm>
            <a:off x="1914328" y="3369595"/>
            <a:ext cx="11645" cy="11645"/>
          </a:xfrm>
          <a:custGeom>
            <a:avLst/>
            <a:gdLst/>
            <a:ahLst/>
            <a:cxnLst/>
            <a:rect l="l" t="t" r="r" b="b"/>
            <a:pathLst>
              <a:path w="11645" h="11645">
                <a:moveTo>
                  <a:pt x="9055" y="0"/>
                </a:moveTo>
                <a:lnTo>
                  <a:pt x="2603" y="0"/>
                </a:lnTo>
                <a:lnTo>
                  <a:pt x="0" y="2603"/>
                </a:lnTo>
                <a:lnTo>
                  <a:pt x="0" y="9042"/>
                </a:lnTo>
                <a:lnTo>
                  <a:pt x="2603" y="11645"/>
                </a:lnTo>
                <a:lnTo>
                  <a:pt x="9055" y="11645"/>
                </a:lnTo>
                <a:lnTo>
                  <a:pt x="11645" y="9042"/>
                </a:lnTo>
                <a:lnTo>
                  <a:pt x="11645" y="2603"/>
                </a:lnTo>
                <a:lnTo>
                  <a:pt x="9055" y="0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16"/>
          <p:cNvSpPr/>
          <p:nvPr/>
        </p:nvSpPr>
        <p:spPr>
          <a:xfrm>
            <a:off x="1810836" y="3384452"/>
            <a:ext cx="218605" cy="131711"/>
          </a:xfrm>
          <a:custGeom>
            <a:avLst/>
            <a:gdLst/>
            <a:ahLst/>
            <a:cxnLst/>
            <a:rect l="l" t="t" r="r" b="b"/>
            <a:pathLst>
              <a:path w="218605" h="131711">
                <a:moveTo>
                  <a:pt x="0" y="0"/>
                </a:moveTo>
                <a:lnTo>
                  <a:pt x="218605" y="0"/>
                </a:lnTo>
                <a:lnTo>
                  <a:pt x="218605" y="131711"/>
                </a:lnTo>
                <a:lnTo>
                  <a:pt x="0" y="13171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17"/>
          <p:cNvSpPr/>
          <p:nvPr/>
        </p:nvSpPr>
        <p:spPr>
          <a:xfrm>
            <a:off x="1943973" y="3550132"/>
            <a:ext cx="22987" cy="5372"/>
          </a:xfrm>
          <a:custGeom>
            <a:avLst/>
            <a:gdLst/>
            <a:ahLst/>
            <a:cxnLst/>
            <a:rect l="l" t="t" r="r" b="b"/>
            <a:pathLst>
              <a:path w="22987" h="5372">
                <a:moveTo>
                  <a:pt x="19583" y="0"/>
                </a:moveTo>
                <a:lnTo>
                  <a:pt x="0" y="0"/>
                </a:lnTo>
                <a:lnTo>
                  <a:pt x="2819" y="5372"/>
                </a:lnTo>
                <a:lnTo>
                  <a:pt x="22987" y="5372"/>
                </a:lnTo>
                <a:lnTo>
                  <a:pt x="19583" y="0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18"/>
          <p:cNvSpPr/>
          <p:nvPr/>
        </p:nvSpPr>
        <p:spPr>
          <a:xfrm>
            <a:off x="1791417" y="3535542"/>
            <a:ext cx="257467" cy="24193"/>
          </a:xfrm>
          <a:custGeom>
            <a:avLst/>
            <a:gdLst/>
            <a:ahLst/>
            <a:cxnLst/>
            <a:rect l="l" t="t" r="r" b="b"/>
            <a:pathLst>
              <a:path w="257467" h="24193">
                <a:moveTo>
                  <a:pt x="242531" y="0"/>
                </a:moveTo>
                <a:lnTo>
                  <a:pt x="14922" y="0"/>
                </a:lnTo>
                <a:lnTo>
                  <a:pt x="0" y="24193"/>
                </a:lnTo>
                <a:lnTo>
                  <a:pt x="94907" y="24193"/>
                </a:lnTo>
                <a:lnTo>
                  <a:pt x="94907" y="15405"/>
                </a:lnTo>
                <a:lnTo>
                  <a:pt x="252041" y="15405"/>
                </a:lnTo>
                <a:lnTo>
                  <a:pt x="242531" y="0"/>
                </a:lnTo>
                <a:close/>
              </a:path>
              <a:path w="257467" h="24193">
                <a:moveTo>
                  <a:pt x="252041" y="15405"/>
                </a:moveTo>
                <a:lnTo>
                  <a:pt x="162559" y="15405"/>
                </a:lnTo>
                <a:lnTo>
                  <a:pt x="162559" y="24193"/>
                </a:lnTo>
                <a:lnTo>
                  <a:pt x="257467" y="24193"/>
                </a:lnTo>
                <a:lnTo>
                  <a:pt x="252041" y="154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19"/>
          <p:cNvSpPr/>
          <p:nvPr/>
        </p:nvSpPr>
        <p:spPr>
          <a:xfrm>
            <a:off x="1837693" y="3404325"/>
            <a:ext cx="45960" cy="74040"/>
          </a:xfrm>
          <a:custGeom>
            <a:avLst/>
            <a:gdLst/>
            <a:ahLst/>
            <a:cxnLst/>
            <a:rect l="l" t="t" r="r" b="b"/>
            <a:pathLst>
              <a:path w="45960" h="74040">
                <a:moveTo>
                  <a:pt x="29043" y="48780"/>
                </a:moveTo>
                <a:lnTo>
                  <a:pt x="14452" y="48780"/>
                </a:lnTo>
                <a:lnTo>
                  <a:pt x="25095" y="74040"/>
                </a:lnTo>
                <a:lnTo>
                  <a:pt x="37490" y="68821"/>
                </a:lnTo>
                <a:lnTo>
                  <a:pt x="29043" y="48780"/>
                </a:lnTo>
                <a:close/>
              </a:path>
              <a:path w="45960" h="74040">
                <a:moveTo>
                  <a:pt x="1612" y="0"/>
                </a:moveTo>
                <a:lnTo>
                  <a:pt x="736" y="355"/>
                </a:lnTo>
                <a:lnTo>
                  <a:pt x="444" y="723"/>
                </a:lnTo>
                <a:lnTo>
                  <a:pt x="342" y="1181"/>
                </a:lnTo>
                <a:lnTo>
                  <a:pt x="101" y="60744"/>
                </a:lnTo>
                <a:lnTo>
                  <a:pt x="0" y="61264"/>
                </a:lnTo>
                <a:lnTo>
                  <a:pt x="177" y="61798"/>
                </a:lnTo>
                <a:lnTo>
                  <a:pt x="1003" y="62471"/>
                </a:lnTo>
                <a:lnTo>
                  <a:pt x="1549" y="62547"/>
                </a:lnTo>
                <a:lnTo>
                  <a:pt x="2044" y="62356"/>
                </a:lnTo>
                <a:lnTo>
                  <a:pt x="14452" y="48780"/>
                </a:lnTo>
                <a:lnTo>
                  <a:pt x="29043" y="48780"/>
                </a:lnTo>
                <a:lnTo>
                  <a:pt x="26784" y="43421"/>
                </a:lnTo>
                <a:lnTo>
                  <a:pt x="45960" y="43421"/>
                </a:lnTo>
                <a:lnTo>
                  <a:pt x="46075" y="42316"/>
                </a:lnTo>
                <a:lnTo>
                  <a:pt x="45796" y="41808"/>
                </a:lnTo>
                <a:lnTo>
                  <a:pt x="45364" y="41541"/>
                </a:lnTo>
                <a:lnTo>
                  <a:pt x="2476" y="279"/>
                </a:lnTo>
                <a:lnTo>
                  <a:pt x="2070" y="25"/>
                </a:lnTo>
                <a:lnTo>
                  <a:pt x="1612" y="0"/>
                </a:lnTo>
                <a:close/>
              </a:path>
              <a:path w="45960" h="74040">
                <a:moveTo>
                  <a:pt x="45960" y="43421"/>
                </a:moveTo>
                <a:lnTo>
                  <a:pt x="26784" y="43421"/>
                </a:lnTo>
                <a:lnTo>
                  <a:pt x="45173" y="44030"/>
                </a:lnTo>
                <a:lnTo>
                  <a:pt x="45643" y="43840"/>
                </a:lnTo>
                <a:lnTo>
                  <a:pt x="45960" y="43421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20"/>
          <p:cNvSpPr/>
          <p:nvPr/>
        </p:nvSpPr>
        <p:spPr>
          <a:xfrm>
            <a:off x="1892175" y="1034942"/>
            <a:ext cx="291972" cy="291985"/>
          </a:xfrm>
          <a:custGeom>
            <a:avLst/>
            <a:gdLst/>
            <a:ahLst/>
            <a:cxnLst/>
            <a:rect l="l" t="t" r="r" b="b"/>
            <a:pathLst>
              <a:path w="291972" h="291985">
                <a:moveTo>
                  <a:pt x="0" y="0"/>
                </a:moveTo>
                <a:lnTo>
                  <a:pt x="0" y="48475"/>
                </a:lnTo>
                <a:lnTo>
                  <a:pt x="19941" y="49284"/>
                </a:lnTo>
                <a:lnTo>
                  <a:pt x="39444" y="51668"/>
                </a:lnTo>
                <a:lnTo>
                  <a:pt x="76881" y="60910"/>
                </a:lnTo>
                <a:lnTo>
                  <a:pt x="128168" y="85009"/>
                </a:lnTo>
                <a:lnTo>
                  <a:pt x="172097" y="119876"/>
                </a:lnTo>
                <a:lnTo>
                  <a:pt x="206964" y="163808"/>
                </a:lnTo>
                <a:lnTo>
                  <a:pt x="231062" y="215098"/>
                </a:lnTo>
                <a:lnTo>
                  <a:pt x="240304" y="252538"/>
                </a:lnTo>
                <a:lnTo>
                  <a:pt x="243497" y="291985"/>
                </a:lnTo>
                <a:lnTo>
                  <a:pt x="291973" y="291985"/>
                </a:lnTo>
                <a:lnTo>
                  <a:pt x="288144" y="244687"/>
                </a:lnTo>
                <a:lnTo>
                  <a:pt x="277062" y="199795"/>
                </a:lnTo>
                <a:lnTo>
                  <a:pt x="259333" y="157916"/>
                </a:lnTo>
                <a:lnTo>
                  <a:pt x="235562" y="119655"/>
                </a:lnTo>
                <a:lnTo>
                  <a:pt x="206355" y="85618"/>
                </a:lnTo>
                <a:lnTo>
                  <a:pt x="172320" y="56411"/>
                </a:lnTo>
                <a:lnTo>
                  <a:pt x="134060" y="32640"/>
                </a:lnTo>
                <a:lnTo>
                  <a:pt x="92183" y="14910"/>
                </a:lnTo>
                <a:lnTo>
                  <a:pt x="47294" y="3828"/>
                </a:lnTo>
                <a:lnTo>
                  <a:pt x="23910" y="969"/>
                </a:lnTo>
                <a:lnTo>
                  <a:pt x="0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21"/>
          <p:cNvSpPr/>
          <p:nvPr/>
        </p:nvSpPr>
        <p:spPr>
          <a:xfrm>
            <a:off x="1600200" y="1034941"/>
            <a:ext cx="291960" cy="291985"/>
          </a:xfrm>
          <a:custGeom>
            <a:avLst/>
            <a:gdLst/>
            <a:ahLst/>
            <a:cxnLst/>
            <a:rect l="l" t="t" r="r" b="b"/>
            <a:pathLst>
              <a:path w="291960" h="291985">
                <a:moveTo>
                  <a:pt x="291960" y="0"/>
                </a:moveTo>
                <a:lnTo>
                  <a:pt x="244662" y="3828"/>
                </a:lnTo>
                <a:lnTo>
                  <a:pt x="199773" y="14911"/>
                </a:lnTo>
                <a:lnTo>
                  <a:pt x="157896" y="32642"/>
                </a:lnTo>
                <a:lnTo>
                  <a:pt x="119639" y="56415"/>
                </a:lnTo>
                <a:lnTo>
                  <a:pt x="85605" y="85623"/>
                </a:lnTo>
                <a:lnTo>
                  <a:pt x="56402" y="119661"/>
                </a:lnTo>
                <a:lnTo>
                  <a:pt x="32634" y="157922"/>
                </a:lnTo>
                <a:lnTo>
                  <a:pt x="14908" y="199800"/>
                </a:lnTo>
                <a:lnTo>
                  <a:pt x="3827" y="244690"/>
                </a:lnTo>
                <a:lnTo>
                  <a:pt x="0" y="291985"/>
                </a:lnTo>
                <a:lnTo>
                  <a:pt x="48450" y="291985"/>
                </a:lnTo>
                <a:lnTo>
                  <a:pt x="49259" y="272042"/>
                </a:lnTo>
                <a:lnTo>
                  <a:pt x="51643" y="252538"/>
                </a:lnTo>
                <a:lnTo>
                  <a:pt x="60887" y="215098"/>
                </a:lnTo>
                <a:lnTo>
                  <a:pt x="84990" y="163808"/>
                </a:lnTo>
                <a:lnTo>
                  <a:pt x="119861" y="119876"/>
                </a:lnTo>
                <a:lnTo>
                  <a:pt x="163794" y="85009"/>
                </a:lnTo>
                <a:lnTo>
                  <a:pt x="215082" y="60910"/>
                </a:lnTo>
                <a:lnTo>
                  <a:pt x="252518" y="51668"/>
                </a:lnTo>
                <a:lnTo>
                  <a:pt x="291960" y="48475"/>
                </a:lnTo>
                <a:lnTo>
                  <a:pt x="291960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22"/>
          <p:cNvSpPr/>
          <p:nvPr/>
        </p:nvSpPr>
        <p:spPr>
          <a:xfrm>
            <a:off x="1600200" y="1326923"/>
            <a:ext cx="291960" cy="291960"/>
          </a:xfrm>
          <a:custGeom>
            <a:avLst/>
            <a:gdLst/>
            <a:ahLst/>
            <a:cxnLst/>
            <a:rect l="l" t="t" r="r" b="b"/>
            <a:pathLst>
              <a:path w="291960" h="291960">
                <a:moveTo>
                  <a:pt x="48450" y="0"/>
                </a:moveTo>
                <a:lnTo>
                  <a:pt x="0" y="0"/>
                </a:lnTo>
                <a:lnTo>
                  <a:pt x="969" y="23910"/>
                </a:lnTo>
                <a:lnTo>
                  <a:pt x="8499" y="70076"/>
                </a:lnTo>
                <a:lnTo>
                  <a:pt x="22978" y="113534"/>
                </a:lnTo>
                <a:lnTo>
                  <a:pt x="43801" y="153676"/>
                </a:lnTo>
                <a:lnTo>
                  <a:pt x="70362" y="189898"/>
                </a:lnTo>
                <a:lnTo>
                  <a:pt x="102056" y="221593"/>
                </a:lnTo>
                <a:lnTo>
                  <a:pt x="138277" y="248155"/>
                </a:lnTo>
                <a:lnTo>
                  <a:pt x="178420" y="268980"/>
                </a:lnTo>
                <a:lnTo>
                  <a:pt x="221879" y="283460"/>
                </a:lnTo>
                <a:lnTo>
                  <a:pt x="268048" y="290990"/>
                </a:lnTo>
                <a:lnTo>
                  <a:pt x="291960" y="291960"/>
                </a:lnTo>
                <a:lnTo>
                  <a:pt x="291960" y="243497"/>
                </a:lnTo>
                <a:lnTo>
                  <a:pt x="272020" y="242688"/>
                </a:lnTo>
                <a:lnTo>
                  <a:pt x="252518" y="240304"/>
                </a:lnTo>
                <a:lnTo>
                  <a:pt x="215082" y="231062"/>
                </a:lnTo>
                <a:lnTo>
                  <a:pt x="163794" y="206964"/>
                </a:lnTo>
                <a:lnTo>
                  <a:pt x="119861" y="172097"/>
                </a:lnTo>
                <a:lnTo>
                  <a:pt x="84990" y="128168"/>
                </a:lnTo>
                <a:lnTo>
                  <a:pt x="60887" y="76881"/>
                </a:lnTo>
                <a:lnTo>
                  <a:pt x="51643" y="39444"/>
                </a:lnTo>
                <a:lnTo>
                  <a:pt x="49259" y="19941"/>
                </a:lnTo>
                <a:lnTo>
                  <a:pt x="48450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23"/>
          <p:cNvSpPr/>
          <p:nvPr/>
        </p:nvSpPr>
        <p:spPr>
          <a:xfrm>
            <a:off x="1892175" y="1326923"/>
            <a:ext cx="291972" cy="291960"/>
          </a:xfrm>
          <a:custGeom>
            <a:avLst/>
            <a:gdLst/>
            <a:ahLst/>
            <a:cxnLst/>
            <a:rect l="l" t="t" r="r" b="b"/>
            <a:pathLst>
              <a:path w="291972" h="291960">
                <a:moveTo>
                  <a:pt x="291973" y="0"/>
                </a:moveTo>
                <a:lnTo>
                  <a:pt x="243497" y="0"/>
                </a:lnTo>
                <a:lnTo>
                  <a:pt x="242688" y="19941"/>
                </a:lnTo>
                <a:lnTo>
                  <a:pt x="240304" y="39444"/>
                </a:lnTo>
                <a:lnTo>
                  <a:pt x="231062" y="76881"/>
                </a:lnTo>
                <a:lnTo>
                  <a:pt x="206964" y="128168"/>
                </a:lnTo>
                <a:lnTo>
                  <a:pt x="172097" y="172097"/>
                </a:lnTo>
                <a:lnTo>
                  <a:pt x="128168" y="206964"/>
                </a:lnTo>
                <a:lnTo>
                  <a:pt x="76881" y="231062"/>
                </a:lnTo>
                <a:lnTo>
                  <a:pt x="39444" y="240304"/>
                </a:lnTo>
                <a:lnTo>
                  <a:pt x="0" y="243497"/>
                </a:lnTo>
                <a:lnTo>
                  <a:pt x="0" y="291960"/>
                </a:lnTo>
                <a:lnTo>
                  <a:pt x="47294" y="288132"/>
                </a:lnTo>
                <a:lnTo>
                  <a:pt x="92183" y="277051"/>
                </a:lnTo>
                <a:lnTo>
                  <a:pt x="134060" y="259323"/>
                </a:lnTo>
                <a:lnTo>
                  <a:pt x="172320" y="235554"/>
                </a:lnTo>
                <a:lnTo>
                  <a:pt x="206355" y="206349"/>
                </a:lnTo>
                <a:lnTo>
                  <a:pt x="235562" y="172315"/>
                </a:lnTo>
                <a:lnTo>
                  <a:pt x="259333" y="134057"/>
                </a:lnTo>
                <a:lnTo>
                  <a:pt x="277062" y="92182"/>
                </a:lnTo>
                <a:lnTo>
                  <a:pt x="288144" y="47294"/>
                </a:lnTo>
                <a:lnTo>
                  <a:pt x="291003" y="23910"/>
                </a:lnTo>
                <a:lnTo>
                  <a:pt x="291973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24"/>
          <p:cNvSpPr/>
          <p:nvPr/>
        </p:nvSpPr>
        <p:spPr>
          <a:xfrm>
            <a:off x="1850629" y="1286374"/>
            <a:ext cx="82999" cy="80657"/>
          </a:xfrm>
          <a:custGeom>
            <a:avLst/>
            <a:gdLst/>
            <a:ahLst/>
            <a:cxnLst/>
            <a:rect l="l" t="t" r="r" b="b"/>
            <a:pathLst>
              <a:path w="82998" h="80657">
                <a:moveTo>
                  <a:pt x="32504" y="0"/>
                </a:moveTo>
                <a:lnTo>
                  <a:pt x="19581" y="5286"/>
                </a:lnTo>
                <a:lnTo>
                  <a:pt x="9279" y="14383"/>
                </a:lnTo>
                <a:lnTo>
                  <a:pt x="2464" y="26427"/>
                </a:lnTo>
                <a:lnTo>
                  <a:pt x="0" y="40555"/>
                </a:lnTo>
                <a:lnTo>
                  <a:pt x="219" y="44821"/>
                </a:lnTo>
                <a:lnTo>
                  <a:pt x="35007" y="79457"/>
                </a:lnTo>
                <a:lnTo>
                  <a:pt x="52376" y="80657"/>
                </a:lnTo>
                <a:lnTo>
                  <a:pt x="64631" y="74950"/>
                </a:lnTo>
                <a:lnTo>
                  <a:pt x="74345" y="65494"/>
                </a:lnTo>
                <a:lnTo>
                  <a:pt x="80730" y="52927"/>
                </a:lnTo>
                <a:lnTo>
                  <a:pt x="82998" y="37887"/>
                </a:lnTo>
                <a:lnTo>
                  <a:pt x="80163" y="25521"/>
                </a:lnTo>
                <a:lnTo>
                  <a:pt x="73473" y="14902"/>
                </a:lnTo>
                <a:lnTo>
                  <a:pt x="63151" y="6676"/>
                </a:lnTo>
                <a:lnTo>
                  <a:pt x="49420" y="1492"/>
                </a:lnTo>
                <a:lnTo>
                  <a:pt x="32504" y="0"/>
                </a:lnTo>
                <a:close/>
              </a:path>
            </a:pathLst>
          </a:custGeom>
          <a:solidFill>
            <a:srgbClr val="5152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25"/>
          <p:cNvSpPr/>
          <p:nvPr/>
        </p:nvSpPr>
        <p:spPr>
          <a:xfrm>
            <a:off x="1892159" y="1315797"/>
            <a:ext cx="0" cy="189268"/>
          </a:xfrm>
          <a:custGeom>
            <a:avLst/>
            <a:gdLst/>
            <a:ahLst/>
            <a:cxnLst/>
            <a:rect l="l" t="t" r="r" b="b"/>
            <a:pathLst>
              <a:path h="189268">
                <a:moveTo>
                  <a:pt x="0" y="0"/>
                </a:moveTo>
                <a:lnTo>
                  <a:pt x="0" y="189268"/>
                </a:lnTo>
              </a:path>
            </a:pathLst>
          </a:custGeom>
          <a:ln w="28968">
            <a:solidFill>
              <a:srgbClr val="51525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26"/>
          <p:cNvSpPr/>
          <p:nvPr/>
        </p:nvSpPr>
        <p:spPr>
          <a:xfrm>
            <a:off x="1896854" y="1326929"/>
            <a:ext cx="141300" cy="0"/>
          </a:xfrm>
          <a:custGeom>
            <a:avLst/>
            <a:gdLst/>
            <a:ahLst/>
            <a:cxnLst/>
            <a:rect l="l" t="t" r="r" b="b"/>
            <a:pathLst>
              <a:path w="141300">
                <a:moveTo>
                  <a:pt x="0" y="0"/>
                </a:moveTo>
                <a:lnTo>
                  <a:pt x="141300" y="0"/>
                </a:lnTo>
              </a:path>
            </a:pathLst>
          </a:custGeom>
          <a:ln w="28968">
            <a:solidFill>
              <a:srgbClr val="51525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27"/>
          <p:cNvSpPr/>
          <p:nvPr/>
        </p:nvSpPr>
        <p:spPr>
          <a:xfrm>
            <a:off x="1711621" y="1180934"/>
            <a:ext cx="180555" cy="146127"/>
          </a:xfrm>
          <a:custGeom>
            <a:avLst/>
            <a:gdLst/>
            <a:ahLst/>
            <a:cxnLst/>
            <a:rect l="l" t="t" r="r" b="b"/>
            <a:pathLst>
              <a:path w="180555" h="146126">
                <a:moveTo>
                  <a:pt x="0" y="0"/>
                </a:moveTo>
                <a:lnTo>
                  <a:pt x="180555" y="146126"/>
                </a:lnTo>
              </a:path>
            </a:pathLst>
          </a:custGeom>
          <a:ln w="12700">
            <a:solidFill>
              <a:srgbClr val="51525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28"/>
          <p:cNvSpPr/>
          <p:nvPr/>
        </p:nvSpPr>
        <p:spPr>
          <a:xfrm>
            <a:off x="1880907" y="1059462"/>
            <a:ext cx="0" cy="59740"/>
          </a:xfrm>
          <a:custGeom>
            <a:avLst/>
            <a:gdLst/>
            <a:ahLst/>
            <a:cxnLst/>
            <a:rect l="l" t="t" r="r" b="b"/>
            <a:pathLst>
              <a:path h="59740">
                <a:moveTo>
                  <a:pt x="0" y="0"/>
                </a:moveTo>
                <a:lnTo>
                  <a:pt x="0" y="59740"/>
                </a:lnTo>
              </a:path>
            </a:pathLst>
          </a:custGeom>
          <a:ln w="23787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29"/>
          <p:cNvSpPr/>
          <p:nvPr/>
        </p:nvSpPr>
        <p:spPr>
          <a:xfrm>
            <a:off x="1903431" y="1059462"/>
            <a:ext cx="0" cy="59740"/>
          </a:xfrm>
          <a:custGeom>
            <a:avLst/>
            <a:gdLst/>
            <a:ahLst/>
            <a:cxnLst/>
            <a:rect l="l" t="t" r="r" b="b"/>
            <a:pathLst>
              <a:path h="59740">
                <a:moveTo>
                  <a:pt x="0" y="0"/>
                </a:moveTo>
                <a:lnTo>
                  <a:pt x="0" y="59740"/>
                </a:lnTo>
              </a:path>
            </a:pathLst>
          </a:custGeom>
          <a:ln w="23774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30"/>
          <p:cNvSpPr/>
          <p:nvPr/>
        </p:nvSpPr>
        <p:spPr>
          <a:xfrm>
            <a:off x="1880907" y="1534923"/>
            <a:ext cx="0" cy="59740"/>
          </a:xfrm>
          <a:custGeom>
            <a:avLst/>
            <a:gdLst/>
            <a:ahLst/>
            <a:cxnLst/>
            <a:rect l="l" t="t" r="r" b="b"/>
            <a:pathLst>
              <a:path h="59740">
                <a:moveTo>
                  <a:pt x="0" y="0"/>
                </a:moveTo>
                <a:lnTo>
                  <a:pt x="0" y="59740"/>
                </a:lnTo>
              </a:path>
            </a:pathLst>
          </a:custGeom>
          <a:ln w="23787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31"/>
          <p:cNvSpPr/>
          <p:nvPr/>
        </p:nvSpPr>
        <p:spPr>
          <a:xfrm>
            <a:off x="1903431" y="1534923"/>
            <a:ext cx="0" cy="59740"/>
          </a:xfrm>
          <a:custGeom>
            <a:avLst/>
            <a:gdLst/>
            <a:ahLst/>
            <a:cxnLst/>
            <a:rect l="l" t="t" r="r" b="b"/>
            <a:pathLst>
              <a:path h="59740">
                <a:moveTo>
                  <a:pt x="0" y="0"/>
                </a:moveTo>
                <a:lnTo>
                  <a:pt x="0" y="59740"/>
                </a:lnTo>
              </a:path>
            </a:pathLst>
          </a:custGeom>
          <a:ln w="23774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32"/>
          <p:cNvSpPr/>
          <p:nvPr/>
        </p:nvSpPr>
        <p:spPr>
          <a:xfrm>
            <a:off x="1632821" y="1327062"/>
            <a:ext cx="59767" cy="0"/>
          </a:xfrm>
          <a:custGeom>
            <a:avLst/>
            <a:gdLst/>
            <a:ahLst/>
            <a:cxnLst/>
            <a:rect l="l" t="t" r="r" b="b"/>
            <a:pathLst>
              <a:path w="59766">
                <a:moveTo>
                  <a:pt x="0" y="0"/>
                </a:moveTo>
                <a:lnTo>
                  <a:pt x="59766" y="0"/>
                </a:lnTo>
              </a:path>
            </a:pathLst>
          </a:custGeom>
          <a:ln w="46328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33"/>
          <p:cNvSpPr/>
          <p:nvPr/>
        </p:nvSpPr>
        <p:spPr>
          <a:xfrm>
            <a:off x="2088585" y="1327055"/>
            <a:ext cx="59728" cy="0"/>
          </a:xfrm>
          <a:custGeom>
            <a:avLst/>
            <a:gdLst/>
            <a:ahLst/>
            <a:cxnLst/>
            <a:rect l="l" t="t" r="r" b="b"/>
            <a:pathLst>
              <a:path w="59728">
                <a:moveTo>
                  <a:pt x="0" y="0"/>
                </a:moveTo>
                <a:lnTo>
                  <a:pt x="59728" y="0"/>
                </a:lnTo>
              </a:path>
            </a:pathLst>
          </a:custGeom>
          <a:ln w="46291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34"/>
          <p:cNvSpPr/>
          <p:nvPr/>
        </p:nvSpPr>
        <p:spPr>
          <a:xfrm>
            <a:off x="1680606" y="733790"/>
            <a:ext cx="423303" cy="458593"/>
          </a:xfrm>
          <a:custGeom>
            <a:avLst/>
            <a:gdLst/>
            <a:ahLst/>
            <a:cxnLst/>
            <a:rect l="l" t="t" r="r" b="b"/>
            <a:pathLst>
              <a:path w="423303" h="458593">
                <a:moveTo>
                  <a:pt x="377109" y="58728"/>
                </a:moveTo>
                <a:lnTo>
                  <a:pt x="171787" y="58728"/>
                </a:lnTo>
                <a:lnTo>
                  <a:pt x="184896" y="60034"/>
                </a:lnTo>
                <a:lnTo>
                  <a:pt x="197287" y="62831"/>
                </a:lnTo>
                <a:lnTo>
                  <a:pt x="230838" y="80912"/>
                </a:lnTo>
                <a:lnTo>
                  <a:pt x="254707" y="110890"/>
                </a:lnTo>
                <a:lnTo>
                  <a:pt x="265035" y="148543"/>
                </a:lnTo>
                <a:lnTo>
                  <a:pt x="265763" y="162975"/>
                </a:lnTo>
                <a:lnTo>
                  <a:pt x="265427" y="173386"/>
                </a:lnTo>
                <a:lnTo>
                  <a:pt x="256762" y="217357"/>
                </a:lnTo>
                <a:lnTo>
                  <a:pt x="241876" y="253888"/>
                </a:lnTo>
                <a:lnTo>
                  <a:pt x="219049" y="294654"/>
                </a:lnTo>
                <a:lnTo>
                  <a:pt x="212704" y="305255"/>
                </a:lnTo>
                <a:lnTo>
                  <a:pt x="192913" y="348158"/>
                </a:lnTo>
                <a:lnTo>
                  <a:pt x="181190" y="388694"/>
                </a:lnTo>
                <a:lnTo>
                  <a:pt x="175279" y="439090"/>
                </a:lnTo>
                <a:lnTo>
                  <a:pt x="175071" y="452218"/>
                </a:lnTo>
                <a:lnTo>
                  <a:pt x="175071" y="458593"/>
                </a:lnTo>
                <a:lnTo>
                  <a:pt x="222943" y="458313"/>
                </a:lnTo>
                <a:lnTo>
                  <a:pt x="223920" y="444015"/>
                </a:lnTo>
                <a:lnTo>
                  <a:pt x="225758" y="430528"/>
                </a:lnTo>
                <a:lnTo>
                  <a:pt x="241786" y="384497"/>
                </a:lnTo>
                <a:lnTo>
                  <a:pt x="270899" y="350340"/>
                </a:lnTo>
                <a:lnTo>
                  <a:pt x="306291" y="323138"/>
                </a:lnTo>
                <a:lnTo>
                  <a:pt x="329097" y="307979"/>
                </a:lnTo>
                <a:lnTo>
                  <a:pt x="341040" y="299924"/>
                </a:lnTo>
                <a:lnTo>
                  <a:pt x="371852" y="276096"/>
                </a:lnTo>
                <a:lnTo>
                  <a:pt x="402480" y="241834"/>
                </a:lnTo>
                <a:lnTo>
                  <a:pt x="418837" y="203493"/>
                </a:lnTo>
                <a:lnTo>
                  <a:pt x="423303" y="162975"/>
                </a:lnTo>
                <a:lnTo>
                  <a:pt x="422842" y="152351"/>
                </a:lnTo>
                <a:lnTo>
                  <a:pt x="410312" y="104319"/>
                </a:lnTo>
                <a:lnTo>
                  <a:pt x="389424" y="71858"/>
                </a:lnTo>
                <a:lnTo>
                  <a:pt x="380141" y="61615"/>
                </a:lnTo>
                <a:lnTo>
                  <a:pt x="377109" y="58728"/>
                </a:lnTo>
                <a:close/>
              </a:path>
              <a:path w="423303" h="458593">
                <a:moveTo>
                  <a:pt x="196921" y="0"/>
                </a:moveTo>
                <a:lnTo>
                  <a:pt x="156818" y="4440"/>
                </a:lnTo>
                <a:lnTo>
                  <a:pt x="119904" y="14409"/>
                </a:lnTo>
                <a:lnTo>
                  <a:pt x="75104" y="36753"/>
                </a:lnTo>
                <a:lnTo>
                  <a:pt x="44866" y="60866"/>
                </a:lnTo>
                <a:lnTo>
                  <a:pt x="15913" y="101340"/>
                </a:lnTo>
                <a:lnTo>
                  <a:pt x="3818" y="137839"/>
                </a:lnTo>
                <a:lnTo>
                  <a:pt x="0" y="180640"/>
                </a:lnTo>
                <a:lnTo>
                  <a:pt x="1387" y="193140"/>
                </a:lnTo>
                <a:lnTo>
                  <a:pt x="21497" y="239343"/>
                </a:lnTo>
                <a:lnTo>
                  <a:pt x="51054" y="263513"/>
                </a:lnTo>
                <a:lnTo>
                  <a:pt x="92395" y="270463"/>
                </a:lnTo>
                <a:lnTo>
                  <a:pt x="104756" y="268856"/>
                </a:lnTo>
                <a:lnTo>
                  <a:pt x="149764" y="242349"/>
                </a:lnTo>
                <a:lnTo>
                  <a:pt x="164233" y="193140"/>
                </a:lnTo>
                <a:lnTo>
                  <a:pt x="148294" y="144234"/>
                </a:lnTo>
                <a:lnTo>
                  <a:pt x="116207" y="122081"/>
                </a:lnTo>
                <a:lnTo>
                  <a:pt x="90337" y="111985"/>
                </a:lnTo>
                <a:lnTo>
                  <a:pt x="84736" y="108048"/>
                </a:lnTo>
                <a:lnTo>
                  <a:pt x="110465" y="75137"/>
                </a:lnTo>
                <a:lnTo>
                  <a:pt x="157142" y="59360"/>
                </a:lnTo>
                <a:lnTo>
                  <a:pt x="171787" y="58728"/>
                </a:lnTo>
                <a:lnTo>
                  <a:pt x="377109" y="58728"/>
                </a:lnTo>
                <a:lnTo>
                  <a:pt x="369655" y="51628"/>
                </a:lnTo>
                <a:lnTo>
                  <a:pt x="329104" y="24577"/>
                </a:lnTo>
                <a:lnTo>
                  <a:pt x="283766" y="8611"/>
                </a:lnTo>
                <a:lnTo>
                  <a:pt x="243499" y="1996"/>
                </a:lnTo>
                <a:lnTo>
                  <a:pt x="213200" y="150"/>
                </a:lnTo>
                <a:lnTo>
                  <a:pt x="196921" y="0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35"/>
          <p:cNvSpPr/>
          <p:nvPr/>
        </p:nvSpPr>
        <p:spPr>
          <a:xfrm>
            <a:off x="1825664" y="1241191"/>
            <a:ext cx="138559" cy="138487"/>
          </a:xfrm>
          <a:custGeom>
            <a:avLst/>
            <a:gdLst/>
            <a:ahLst/>
            <a:cxnLst/>
            <a:rect l="l" t="t" r="r" b="b"/>
            <a:pathLst>
              <a:path w="138559" h="138487">
                <a:moveTo>
                  <a:pt x="64418" y="0"/>
                </a:moveTo>
                <a:lnTo>
                  <a:pt x="18413" y="22236"/>
                </a:lnTo>
                <a:lnTo>
                  <a:pt x="1115" y="56264"/>
                </a:lnTo>
                <a:lnTo>
                  <a:pt x="0" y="69547"/>
                </a:lnTo>
                <a:lnTo>
                  <a:pt x="63" y="72496"/>
                </a:lnTo>
                <a:lnTo>
                  <a:pt x="11970" y="108787"/>
                </a:lnTo>
                <a:lnTo>
                  <a:pt x="50382" y="135883"/>
                </a:lnTo>
                <a:lnTo>
                  <a:pt x="80440" y="138487"/>
                </a:lnTo>
                <a:lnTo>
                  <a:pt x="91564" y="135698"/>
                </a:lnTo>
                <a:lnTo>
                  <a:pt x="125613" y="111232"/>
                </a:lnTo>
                <a:lnTo>
                  <a:pt x="138559" y="60523"/>
                </a:lnTo>
                <a:lnTo>
                  <a:pt x="136122" y="48861"/>
                </a:lnTo>
                <a:lnTo>
                  <a:pt x="113732" y="14990"/>
                </a:lnTo>
                <a:lnTo>
                  <a:pt x="64418" y="0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36"/>
          <p:cNvSpPr txBox="1"/>
          <p:nvPr/>
        </p:nvSpPr>
        <p:spPr>
          <a:xfrm>
            <a:off x="2275780" y="284032"/>
            <a:ext cx="2635885" cy="3614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">
              <a:lnSpc>
                <a:spcPct val="100000"/>
              </a:lnSpc>
            </a:pP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Time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well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65" dirty="0" smtClean="0">
                <a:solidFill>
                  <a:srgbClr val="00A6DE"/>
                </a:solidFill>
                <a:latin typeface="Arial"/>
                <a:cs typeface="Arial"/>
              </a:rPr>
              <a:t>spent?</a:t>
            </a:r>
            <a:endParaRPr sz="13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15"/>
              </a:spcBef>
            </a:pPr>
            <a:endParaRPr sz="1000"/>
          </a:p>
          <a:p>
            <a:pPr marL="12700" marR="226695">
              <a:lnSpc>
                <a:spcPct val="108300"/>
              </a:lnSpc>
            </a:pPr>
            <a:r>
              <a:rPr sz="1000" b="1" spc="-7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1000" b="1" spc="-30" dirty="0" smtClean="0">
                <a:solidFill>
                  <a:srgbClr val="616465"/>
                </a:solidFill>
                <a:latin typeface="Arial"/>
                <a:cs typeface="Arial"/>
              </a:rPr>
              <a:t>or</a:t>
            </a:r>
            <a:r>
              <a:rPr sz="1000" b="1" spc="-45" dirty="0" smtClean="0">
                <a:solidFill>
                  <a:srgbClr val="616465"/>
                </a:solidFill>
                <a:latin typeface="Arial"/>
                <a:cs typeface="Arial"/>
              </a:rPr>
              <a:t>k</a:t>
            </a:r>
            <a:r>
              <a:rPr sz="1000" b="1" spc="-40" dirty="0" smtClean="0">
                <a:solidFill>
                  <a:srgbClr val="616465"/>
                </a:solidFill>
                <a:latin typeface="Arial"/>
                <a:cs typeface="Arial"/>
              </a:rPr>
              <a:t>ers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40" dirty="0" smtClean="0">
                <a:solidFill>
                  <a:srgbClr val="616465"/>
                </a:solidFill>
                <a:latin typeface="Arial"/>
                <a:cs typeface="Arial"/>
              </a:rPr>
              <a:t>spend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50" dirty="0" smtClean="0">
                <a:solidFill>
                  <a:srgbClr val="00A6DE"/>
                </a:solidFill>
                <a:latin typeface="Arial"/>
                <a:cs typeface="Arial"/>
              </a:rPr>
              <a:t>20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616465"/>
                </a:solidFill>
                <a:latin typeface="Arial"/>
                <a:cs typeface="Arial"/>
              </a:rPr>
              <a:t>times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616465"/>
                </a:solidFill>
                <a:latin typeface="Arial"/>
                <a:cs typeface="Arial"/>
              </a:rPr>
              <a:t>more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45" dirty="0" smtClean="0">
                <a:solidFill>
                  <a:srgbClr val="616465"/>
                </a:solidFill>
                <a:latin typeface="Arial"/>
                <a:cs typeface="Arial"/>
              </a:rPr>
              <a:t>efort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40" dirty="0" smtClean="0">
                <a:solidFill>
                  <a:srgbClr val="616465"/>
                </a:solidFill>
                <a:latin typeface="Arial"/>
                <a:cs typeface="Arial"/>
              </a:rPr>
              <a:t>on</a:t>
            </a:r>
            <a:r>
              <a:rPr sz="1000" b="1" spc="-30" dirty="0" smtClean="0">
                <a:solidFill>
                  <a:srgbClr val="616465"/>
                </a:solidFill>
                <a:latin typeface="Arial"/>
                <a:cs typeface="Arial"/>
              </a:rPr>
              <a:t> vacation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616465"/>
                </a:solidFill>
                <a:latin typeface="Arial"/>
                <a:cs typeface="Arial"/>
              </a:rPr>
              <a:t>planning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and </a:t>
            </a:r>
            <a:r>
              <a:rPr sz="1000" b="1" spc="-50" dirty="0" smtClean="0">
                <a:solidFill>
                  <a:srgbClr val="00A6DE"/>
                </a:solidFill>
                <a:latin typeface="Arial"/>
                <a:cs typeface="Arial"/>
              </a:rPr>
              <a:t>16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616465"/>
                </a:solidFill>
                <a:latin typeface="Arial"/>
                <a:cs typeface="Arial"/>
              </a:rPr>
              <a:t>times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616465"/>
                </a:solidFill>
                <a:latin typeface="Arial"/>
                <a:cs typeface="Arial"/>
              </a:rPr>
              <a:t>more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616465"/>
                </a:solidFill>
                <a:latin typeface="Arial"/>
                <a:cs typeface="Arial"/>
              </a:rPr>
              <a:t>time</a:t>
            </a:r>
            <a:r>
              <a:rPr sz="1000" b="1" spc="-1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616465"/>
                </a:solidFill>
                <a:latin typeface="Arial"/>
                <a:cs typeface="Arial"/>
              </a:rPr>
              <a:t>selecting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616465"/>
                </a:solidFill>
                <a:latin typeface="Arial"/>
                <a:cs typeface="Arial"/>
              </a:rPr>
              <a:t>computer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than </a:t>
            </a:r>
            <a:r>
              <a:rPr sz="1000" b="1" spc="-40" dirty="0" smtClean="0">
                <a:solidFill>
                  <a:srgbClr val="616465"/>
                </a:solidFill>
                <a:latin typeface="Arial"/>
                <a:cs typeface="Arial"/>
              </a:rPr>
              <a:t>on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45" dirty="0" smtClean="0">
                <a:solidFill>
                  <a:srgbClr val="616465"/>
                </a:solidFill>
                <a:latin typeface="Arial"/>
                <a:cs typeface="Arial"/>
              </a:rPr>
              <a:t>choosing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616465"/>
                </a:solidFill>
                <a:latin typeface="Arial"/>
                <a:cs typeface="Arial"/>
              </a:rPr>
              <a:t>health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40" dirty="0" smtClean="0">
                <a:solidFill>
                  <a:srgbClr val="616465"/>
                </a:solidFill>
                <a:latin typeface="Arial"/>
                <a:cs typeface="Arial"/>
              </a:rPr>
              <a:t>insuranc</a:t>
            </a:r>
            <a:r>
              <a:rPr sz="1000" b="1" spc="-45" dirty="0" smtClean="0">
                <a:solidFill>
                  <a:srgbClr val="616465"/>
                </a:solidFill>
                <a:latin typeface="Arial"/>
                <a:cs typeface="Arial"/>
              </a:rPr>
              <a:t>e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0"/>
              </a:spcBef>
            </a:pPr>
            <a:endParaRPr sz="800"/>
          </a:p>
          <a:p>
            <a:pPr marL="12700" marR="12700" indent="-635">
              <a:lnSpc>
                <a:spcPct val="108300"/>
              </a:lnSpc>
            </a:pP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In </a:t>
            </a:r>
            <a:r>
              <a:rPr sz="1000" b="1" spc="-20" dirty="0" smtClean="0">
                <a:solidFill>
                  <a:srgbClr val="616465"/>
                </a:solidFill>
                <a:latin typeface="Arial"/>
                <a:cs typeface="Arial"/>
              </a:rPr>
              <a:t>fact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616465"/>
                </a:solidFill>
                <a:latin typeface="Arial"/>
                <a:cs typeface="Arial"/>
              </a:rPr>
              <a:t>in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616465"/>
                </a:solidFill>
                <a:latin typeface="Arial"/>
                <a:cs typeface="Arial"/>
              </a:rPr>
              <a:t>recent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45" dirty="0" smtClean="0">
                <a:solidFill>
                  <a:srgbClr val="616465"/>
                </a:solidFill>
                <a:latin typeface="Arial"/>
                <a:cs typeface="Arial"/>
              </a:rPr>
              <a:t>surve</a:t>
            </a:r>
            <a:r>
              <a:rPr sz="1000" b="1" spc="-100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, </a:t>
            </a:r>
            <a:r>
              <a:rPr sz="1000" b="1" spc="-60" dirty="0" smtClean="0">
                <a:solidFill>
                  <a:srgbClr val="00A6DE"/>
                </a:solidFill>
                <a:latin typeface="Arial"/>
                <a:cs typeface="Arial"/>
              </a:rPr>
              <a:t>41</a:t>
            </a:r>
            <a:r>
              <a:rPr sz="800" b="1" spc="-110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40" dirty="0" smtClean="0">
                <a:solidFill>
                  <a:srgbClr val="616465"/>
                </a:solidFill>
                <a:latin typeface="Arial"/>
                <a:cs typeface="Arial"/>
              </a:rPr>
              <a:t>said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they </a:t>
            </a:r>
            <a:r>
              <a:rPr sz="1000" b="1" spc="-40" dirty="0" smtClean="0">
                <a:solidFill>
                  <a:srgbClr val="616465"/>
                </a:solidFill>
                <a:latin typeface="Arial"/>
                <a:cs typeface="Arial"/>
              </a:rPr>
              <a:t>spend</a:t>
            </a:r>
            <a:r>
              <a:rPr sz="1000" b="1" spc="-2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50" dirty="0" smtClean="0">
                <a:solidFill>
                  <a:srgbClr val="616465"/>
                </a:solidFill>
                <a:latin typeface="Arial"/>
                <a:cs typeface="Arial"/>
              </a:rPr>
              <a:t>less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than </a:t>
            </a:r>
            <a:r>
              <a:rPr sz="1000" b="1" spc="-50" dirty="0" smtClean="0">
                <a:solidFill>
                  <a:srgbClr val="00A6DE"/>
                </a:solidFill>
                <a:latin typeface="Arial"/>
                <a:cs typeface="Arial"/>
              </a:rPr>
              <a:t>15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minutes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616465"/>
                </a:solidFill>
                <a:latin typeface="Arial"/>
                <a:cs typeface="Arial"/>
              </a:rPr>
              <a:t>selecting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616465"/>
                </a:solidFill>
                <a:latin typeface="Arial"/>
                <a:cs typeface="Arial"/>
              </a:rPr>
              <a:t>their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616465"/>
                </a:solidFill>
                <a:latin typeface="Arial"/>
                <a:cs typeface="Arial"/>
              </a:rPr>
              <a:t>health</a:t>
            </a:r>
            <a:r>
              <a:rPr sz="1000" b="1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616465"/>
                </a:solidFill>
                <a:latin typeface="Arial"/>
                <a:cs typeface="Arial"/>
              </a:rPr>
              <a:t>care</a:t>
            </a:r>
            <a:r>
              <a:rPr sz="1000" b="1" spc="-25" dirty="0" smtClean="0">
                <a:solidFill>
                  <a:srgbClr val="616465"/>
                </a:solidFill>
                <a:latin typeface="Arial"/>
                <a:cs typeface="Arial"/>
              </a:rPr>
              <a:t> benefits. </a:t>
            </a:r>
            <a:r>
              <a:rPr sz="825" b="1" spc="-104" baseline="35353" dirty="0" smtClean="0">
                <a:solidFill>
                  <a:srgbClr val="616465"/>
                </a:solidFill>
                <a:latin typeface="Arial"/>
                <a:cs typeface="Arial"/>
              </a:rPr>
              <a:t>1</a:t>
            </a:r>
            <a:endParaRPr sz="825" baseline="35353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In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comparison,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they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spend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a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lot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more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time: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825" b="1" spc="60" baseline="35353" dirty="0" smtClean="0">
                <a:solidFill>
                  <a:srgbClr val="616465"/>
                </a:solidFill>
                <a:latin typeface="Arial"/>
                <a:cs typeface="Arial"/>
              </a:rPr>
              <a:t>2</a:t>
            </a:r>
            <a:endParaRPr sz="825" baseline="35353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6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Resear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ching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new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car pu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chases </a:t>
            </a:r>
            <a:r>
              <a:rPr sz="1000" spc="-65" dirty="0" smtClean="0">
                <a:solidFill>
                  <a:srgbClr val="616465"/>
                </a:solidFill>
                <a:latin typeface="Arial"/>
                <a:cs typeface="Arial"/>
              </a:rPr>
              <a:t>– </a:t>
            </a:r>
            <a:r>
              <a:rPr sz="1000" b="1" spc="-65" dirty="0" smtClean="0">
                <a:solidFill>
                  <a:srgbClr val="00A6DE"/>
                </a:solidFill>
                <a:latin typeface="Arial"/>
                <a:cs typeface="Arial"/>
              </a:rPr>
              <a:t>10 </a:t>
            </a:r>
            <a:r>
              <a:rPr sz="1000" b="1" spc="-15" dirty="0" smtClean="0">
                <a:solidFill>
                  <a:srgbClr val="00A6DE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Resear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ching mortgage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loans </a:t>
            </a:r>
            <a:r>
              <a:rPr sz="1000" spc="-65" dirty="0" smtClean="0">
                <a:solidFill>
                  <a:srgbClr val="616465"/>
                </a:solidFill>
                <a:latin typeface="Arial"/>
                <a:cs typeface="Arial"/>
              </a:rPr>
              <a:t>– </a:t>
            </a:r>
            <a:r>
              <a:rPr sz="1000" b="1" spc="-65" dirty="0" smtClean="0">
                <a:solidFill>
                  <a:srgbClr val="00A6DE"/>
                </a:solidFill>
                <a:latin typeface="Arial"/>
                <a:cs typeface="Arial"/>
              </a:rPr>
              <a:t>5 </a:t>
            </a:r>
            <a:r>
              <a:rPr sz="1000" b="1" spc="-15" dirty="0" smtClean="0">
                <a:solidFill>
                  <a:srgbClr val="00A6DE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Planning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vacations </a:t>
            </a:r>
            <a:r>
              <a:rPr sz="1000" spc="-65" dirty="0" smtClean="0">
                <a:solidFill>
                  <a:srgbClr val="616465"/>
                </a:solidFill>
                <a:latin typeface="Arial"/>
                <a:cs typeface="Arial"/>
              </a:rPr>
              <a:t>– </a:t>
            </a:r>
            <a:r>
              <a:rPr sz="1000" b="1" spc="-65" dirty="0" smtClean="0">
                <a:solidFill>
                  <a:srgbClr val="00A6DE"/>
                </a:solidFill>
                <a:latin typeface="Arial"/>
                <a:cs typeface="Arial"/>
              </a:rPr>
              <a:t>5 </a:t>
            </a:r>
            <a:r>
              <a:rPr sz="1000" b="1" spc="-15" dirty="0" smtClean="0">
                <a:solidFill>
                  <a:srgbClr val="00A6DE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99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Shopping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 new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computers </a:t>
            </a:r>
            <a:r>
              <a:rPr sz="1000" spc="-65" dirty="0" smtClean="0">
                <a:solidFill>
                  <a:srgbClr val="616465"/>
                </a:solidFill>
                <a:latin typeface="Arial"/>
                <a:cs typeface="Arial"/>
              </a:rPr>
              <a:t>– </a:t>
            </a:r>
            <a:r>
              <a:rPr sz="1000" b="1" spc="-65" dirty="0" smtClean="0">
                <a:solidFill>
                  <a:srgbClr val="00A6DE"/>
                </a:solidFill>
                <a:latin typeface="Arial"/>
                <a:cs typeface="Arial"/>
              </a:rPr>
              <a:t>4 </a:t>
            </a:r>
            <a:r>
              <a:rPr sz="1000" b="1" spc="-15" dirty="0" smtClean="0">
                <a:solidFill>
                  <a:srgbClr val="00A6DE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Deciding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what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televisions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buy </a:t>
            </a:r>
            <a:r>
              <a:rPr sz="1000" spc="-65" dirty="0" smtClean="0">
                <a:solidFill>
                  <a:srgbClr val="616465"/>
                </a:solidFill>
                <a:latin typeface="Arial"/>
                <a:cs typeface="Arial"/>
              </a:rPr>
              <a:t>– </a:t>
            </a:r>
            <a:r>
              <a:rPr sz="1000" b="1" spc="-65" dirty="0" smtClean="0">
                <a:solidFill>
                  <a:srgbClr val="00A6DE"/>
                </a:solidFill>
                <a:latin typeface="Arial"/>
                <a:cs typeface="Arial"/>
              </a:rPr>
              <a:t>2 </a:t>
            </a:r>
            <a:r>
              <a:rPr sz="1000" b="1" spc="-15" dirty="0" smtClean="0">
                <a:solidFill>
                  <a:srgbClr val="00A6DE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/>
          <p:nvPr/>
        </p:nvSpPr>
        <p:spPr>
          <a:xfrm>
            <a:off x="2037363" y="256094"/>
            <a:ext cx="2656840" cy="4260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00"/>
              </a:lnSpc>
            </a:pPr>
            <a:r>
              <a:rPr sz="1300" b="1" spc="-130" dirty="0" smtClean="0">
                <a:solidFill>
                  <a:srgbClr val="00A6DE"/>
                </a:solidFill>
                <a:latin typeface="Arial"/>
                <a:cs typeface="Arial"/>
              </a:rPr>
              <a:t>L</a:t>
            </a:r>
            <a:r>
              <a:rPr sz="1300" b="1" spc="-45" dirty="0" smtClean="0">
                <a:solidFill>
                  <a:srgbClr val="00A6DE"/>
                </a:solidFill>
                <a:latin typeface="Arial"/>
                <a:cs typeface="Arial"/>
              </a:rPr>
              <a:t>ack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of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5" dirty="0" smtClean="0">
                <a:solidFill>
                  <a:srgbClr val="00A6DE"/>
                </a:solidFill>
                <a:latin typeface="Arial"/>
                <a:cs typeface="Arial"/>
              </a:rPr>
              <a:t>understanding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of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insurance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leads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to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wasted </a:t>
            </a:r>
            <a:r>
              <a:rPr sz="1300" b="1" spc="-45" dirty="0" smtClean="0">
                <a:solidFill>
                  <a:srgbClr val="00A6DE"/>
                </a:solidFill>
                <a:latin typeface="Arial"/>
                <a:cs typeface="Arial"/>
              </a:rPr>
              <a:t>money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043429" y="2586006"/>
            <a:ext cx="3366771" cy="1534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65" dirty="0" smtClean="0">
                <a:solidFill>
                  <a:srgbClr val="00A6DE"/>
                </a:solidFill>
                <a:latin typeface="Arial"/>
                <a:cs typeface="Arial"/>
              </a:rPr>
              <a:t>A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flac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surveyed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American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kers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and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found: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0"/>
              </a:spcBef>
            </a:pPr>
            <a:endParaRPr sz="1000"/>
          </a:p>
          <a:p>
            <a:pPr marL="12700" marR="12700" indent="0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73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say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they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only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sometimes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ra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rely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understand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everything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that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is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cove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ed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in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their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polic</a:t>
            </a:r>
            <a:r>
              <a:rPr sz="1000" spc="-110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.*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0"/>
              </a:spcBef>
            </a:pPr>
            <a:endParaRPr sz="1000"/>
          </a:p>
          <a:p>
            <a:pPr marL="12700" marR="489584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62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say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they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ra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rely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full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understanding of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their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deductible costs.*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0"/>
              </a:spcBef>
            </a:pPr>
            <a:endParaRPr sz="1000"/>
          </a:p>
          <a:p>
            <a:pPr marL="12700" marR="341630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42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estimate they waste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up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$750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year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because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mistakes made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during open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en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ollment.**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2031287" y="4639907"/>
            <a:ext cx="1460500" cy="35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*2014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**2014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Open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Enrollment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Survey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5"/>
          <p:cNvSpPr txBox="1"/>
          <p:nvPr/>
        </p:nvSpPr>
        <p:spPr>
          <a:xfrm>
            <a:off x="2031286" y="5211447"/>
            <a:ext cx="403860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50" dirty="0" smtClean="0">
                <a:solidFill>
                  <a:srgbClr val="616465"/>
                </a:solidFill>
                <a:latin typeface="Arial"/>
                <a:cs typeface="Arial"/>
              </a:rPr>
              <a:t>Z140971G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4774565" y="5211447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2037769" y="830059"/>
            <a:ext cx="914753" cy="1537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/>
          <p:nvPr/>
        </p:nvSpPr>
        <p:spPr>
          <a:xfrm>
            <a:off x="2103395" y="228600"/>
            <a:ext cx="3039111" cy="4260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00"/>
              </a:lnSpc>
            </a:pPr>
            <a:r>
              <a:rPr sz="1300" b="1" spc="-15" dirty="0" smtClean="0">
                <a:solidFill>
                  <a:srgbClr val="00A6DE"/>
                </a:solidFill>
                <a:latin typeface="Arial"/>
                <a:cs typeface="Arial"/>
              </a:rPr>
              <a:t>Health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expenses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higher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and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k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ers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are</a:t>
            </a:r>
            <a:r>
              <a:rPr sz="1300" b="1" spc="-1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not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prepared </a:t>
            </a:r>
            <a:r>
              <a:rPr sz="1300" b="1" spc="-45" dirty="0" smtClean="0">
                <a:solidFill>
                  <a:srgbClr val="00A6DE"/>
                </a:solidFill>
                <a:latin typeface="Arial"/>
                <a:cs typeface="Arial"/>
              </a:rPr>
              <a:t>financially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109473" y="2667001"/>
            <a:ext cx="3300729" cy="1991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65" dirty="0" smtClean="0">
                <a:solidFill>
                  <a:srgbClr val="00A6DE"/>
                </a:solidFill>
                <a:latin typeface="Arial"/>
                <a:cs typeface="Arial"/>
              </a:rPr>
              <a:t>A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flac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surveyed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American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kers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and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found: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0"/>
              </a:spcBef>
            </a:pPr>
            <a:endParaRPr sz="1000" dirty="0"/>
          </a:p>
          <a:p>
            <a:pPr marL="12700" marR="35560">
              <a:lnSpc>
                <a:spcPct val="108300"/>
              </a:lnSpc>
            </a:pP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On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average,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workers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spent </a:t>
            </a:r>
            <a:r>
              <a:rPr sz="1000" b="1" spc="-10" dirty="0" smtClean="0">
                <a:solidFill>
                  <a:srgbClr val="00A6DE"/>
                </a:solidFill>
                <a:latin typeface="Arial"/>
                <a:cs typeface="Arial"/>
              </a:rPr>
              <a:t>$1,569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mo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on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health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ca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year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than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last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yea</a:t>
            </a:r>
            <a:r>
              <a:rPr sz="1000" spc="-12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.**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0"/>
              </a:spcBef>
            </a:pPr>
            <a:endParaRPr sz="1000" dirty="0"/>
          </a:p>
          <a:p>
            <a:pPr marL="12700" marR="139065" indent="0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69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say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they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egularly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unde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estimate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the total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costs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injur</a:t>
            </a:r>
            <a:r>
              <a:rPr sz="1000" spc="-130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.*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0"/>
              </a:spcBef>
            </a:pPr>
            <a:endParaRPr sz="1000" dirty="0"/>
          </a:p>
          <a:p>
            <a:pPr marL="12700" marR="416559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53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say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their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health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ca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costs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we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considerably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somewhat mo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than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last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yea</a:t>
            </a:r>
            <a:r>
              <a:rPr sz="1000" spc="-12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.**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0"/>
              </a:spcBef>
            </a:pPr>
            <a:endParaRPr sz="1000" dirty="0"/>
          </a:p>
          <a:p>
            <a:pPr marL="12700" marR="12700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49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$1,000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less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unexpected 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medical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expenses,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2</a:t>
            </a:r>
            <a:r>
              <a:rPr sz="1000" b="1" spc="-5" dirty="0" smtClean="0">
                <a:solidFill>
                  <a:srgbClr val="00A6DE"/>
                </a:solidFill>
                <a:latin typeface="Arial"/>
                <a:cs typeface="Arial"/>
              </a:rPr>
              <a:t>7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said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they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less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than </a:t>
            </a:r>
            <a:r>
              <a:rPr sz="1000" b="1" spc="-15" dirty="0" smtClean="0">
                <a:solidFill>
                  <a:srgbClr val="00A6DE"/>
                </a:solidFill>
                <a:latin typeface="Arial"/>
                <a:cs typeface="Arial"/>
              </a:rPr>
              <a:t>$500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.*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2097329" y="4724401"/>
            <a:ext cx="1460500" cy="35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*2014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**2014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Open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Enrollment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Survey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5"/>
          <p:cNvSpPr txBox="1"/>
          <p:nvPr/>
        </p:nvSpPr>
        <p:spPr>
          <a:xfrm>
            <a:off x="2097329" y="5295941"/>
            <a:ext cx="393700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Z140791K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4840608" y="5295941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2040826" y="626306"/>
            <a:ext cx="1508541" cy="1964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"/>
          <p:cNvSpPr/>
          <p:nvPr/>
        </p:nvSpPr>
        <p:spPr>
          <a:xfrm>
            <a:off x="1480179" y="550021"/>
            <a:ext cx="349684" cy="349687"/>
          </a:xfrm>
          <a:custGeom>
            <a:avLst/>
            <a:gdLst/>
            <a:ahLst/>
            <a:cxnLst/>
            <a:rect l="l" t="t" r="r" b="b"/>
            <a:pathLst>
              <a:path w="349684" h="349686">
                <a:moveTo>
                  <a:pt x="169464" y="0"/>
                </a:moveTo>
                <a:lnTo>
                  <a:pt x="129671" y="5836"/>
                </a:lnTo>
                <a:lnTo>
                  <a:pt x="92010" y="20718"/>
                </a:lnTo>
                <a:lnTo>
                  <a:pt x="58190" y="44459"/>
                </a:lnTo>
                <a:lnTo>
                  <a:pt x="30072" y="76656"/>
                </a:lnTo>
                <a:lnTo>
                  <a:pt x="10879" y="113779"/>
                </a:lnTo>
                <a:lnTo>
                  <a:pt x="1226" y="153330"/>
                </a:lnTo>
                <a:lnTo>
                  <a:pt x="0" y="180201"/>
                </a:lnTo>
                <a:lnTo>
                  <a:pt x="928" y="193599"/>
                </a:lnTo>
                <a:lnTo>
                  <a:pt x="9799" y="232879"/>
                </a:lnTo>
                <a:lnTo>
                  <a:pt x="27654" y="269461"/>
                </a:lnTo>
                <a:lnTo>
                  <a:pt x="54307" y="301638"/>
                </a:lnTo>
                <a:lnTo>
                  <a:pt x="88650" y="327102"/>
                </a:lnTo>
                <a:lnTo>
                  <a:pt x="126772" y="343086"/>
                </a:lnTo>
                <a:lnTo>
                  <a:pt x="166753" y="349592"/>
                </a:lnTo>
                <a:lnTo>
                  <a:pt x="180198" y="349686"/>
                </a:lnTo>
                <a:lnTo>
                  <a:pt x="193597" y="348755"/>
                </a:lnTo>
                <a:lnTo>
                  <a:pt x="232879" y="339874"/>
                </a:lnTo>
                <a:lnTo>
                  <a:pt x="261263" y="326835"/>
                </a:lnTo>
                <a:lnTo>
                  <a:pt x="168108" y="326835"/>
                </a:lnTo>
                <a:lnTo>
                  <a:pt x="156269" y="326006"/>
                </a:lnTo>
                <a:lnTo>
                  <a:pt x="110428" y="313250"/>
                </a:lnTo>
                <a:lnTo>
                  <a:pt x="69529" y="285392"/>
                </a:lnTo>
                <a:lnTo>
                  <a:pt x="39963" y="246387"/>
                </a:lnTo>
                <a:lnTo>
                  <a:pt x="24540" y="201284"/>
                </a:lnTo>
                <a:lnTo>
                  <a:pt x="22257" y="177610"/>
                </a:lnTo>
                <a:lnTo>
                  <a:pt x="22494" y="165696"/>
                </a:lnTo>
                <a:lnTo>
                  <a:pt x="32781" y="118881"/>
                </a:lnTo>
                <a:lnTo>
                  <a:pt x="59493" y="75841"/>
                </a:lnTo>
                <a:lnTo>
                  <a:pt x="89451" y="50127"/>
                </a:lnTo>
                <a:lnTo>
                  <a:pt x="134249" y="28972"/>
                </a:lnTo>
                <a:lnTo>
                  <a:pt x="261431" y="22860"/>
                </a:lnTo>
                <a:lnTo>
                  <a:pt x="261005" y="22595"/>
                </a:lnTo>
                <a:lnTo>
                  <a:pt x="222884" y="6607"/>
                </a:lnTo>
                <a:lnTo>
                  <a:pt x="182907" y="96"/>
                </a:lnTo>
                <a:lnTo>
                  <a:pt x="169464" y="0"/>
                </a:lnTo>
                <a:close/>
              </a:path>
              <a:path w="349684" h="349686">
                <a:moveTo>
                  <a:pt x="261431" y="22860"/>
                </a:moveTo>
                <a:lnTo>
                  <a:pt x="181570" y="22860"/>
                </a:lnTo>
                <a:lnTo>
                  <a:pt x="193408" y="23688"/>
                </a:lnTo>
                <a:lnTo>
                  <a:pt x="205146" y="25459"/>
                </a:lnTo>
                <a:lnTo>
                  <a:pt x="250067" y="41991"/>
                </a:lnTo>
                <a:lnTo>
                  <a:pt x="288829" y="73279"/>
                </a:lnTo>
                <a:lnTo>
                  <a:pt x="314890" y="114167"/>
                </a:lnTo>
                <a:lnTo>
                  <a:pt x="326717" y="160214"/>
                </a:lnTo>
                <a:lnTo>
                  <a:pt x="327293" y="177610"/>
                </a:lnTo>
                <a:lnTo>
                  <a:pt x="327166" y="184009"/>
                </a:lnTo>
                <a:lnTo>
                  <a:pt x="316884" y="230815"/>
                </a:lnTo>
                <a:lnTo>
                  <a:pt x="290177" y="273849"/>
                </a:lnTo>
                <a:lnTo>
                  <a:pt x="260227" y="299571"/>
                </a:lnTo>
                <a:lnTo>
                  <a:pt x="215432" y="320727"/>
                </a:lnTo>
                <a:lnTo>
                  <a:pt x="168108" y="326835"/>
                </a:lnTo>
                <a:lnTo>
                  <a:pt x="261263" y="326835"/>
                </a:lnTo>
                <a:lnTo>
                  <a:pt x="301638" y="295336"/>
                </a:lnTo>
                <a:lnTo>
                  <a:pt x="327094" y="260993"/>
                </a:lnTo>
                <a:lnTo>
                  <a:pt x="343077" y="222884"/>
                </a:lnTo>
                <a:lnTo>
                  <a:pt x="349496" y="184009"/>
                </a:lnTo>
                <a:lnTo>
                  <a:pt x="349684" y="169474"/>
                </a:lnTo>
                <a:lnTo>
                  <a:pt x="348756" y="156080"/>
                </a:lnTo>
                <a:lnTo>
                  <a:pt x="339884" y="116808"/>
                </a:lnTo>
                <a:lnTo>
                  <a:pt x="322024" y="80232"/>
                </a:lnTo>
                <a:lnTo>
                  <a:pt x="295359" y="48061"/>
                </a:lnTo>
                <a:lnTo>
                  <a:pt x="273005" y="30063"/>
                </a:lnTo>
                <a:lnTo>
                  <a:pt x="261431" y="2286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3"/>
          <p:cNvSpPr/>
          <p:nvPr/>
        </p:nvSpPr>
        <p:spPr>
          <a:xfrm>
            <a:off x="1518456" y="587127"/>
            <a:ext cx="273847" cy="274680"/>
          </a:xfrm>
          <a:custGeom>
            <a:avLst/>
            <a:gdLst/>
            <a:ahLst/>
            <a:cxnLst/>
            <a:rect l="l" t="t" r="r" b="b"/>
            <a:pathLst>
              <a:path w="273847" h="274680">
                <a:moveTo>
                  <a:pt x="132467" y="0"/>
                </a:moveTo>
                <a:lnTo>
                  <a:pt x="85988" y="9528"/>
                </a:lnTo>
                <a:lnTo>
                  <a:pt x="44798" y="34863"/>
                </a:lnTo>
                <a:lnTo>
                  <a:pt x="20510" y="65822"/>
                </a:lnTo>
                <a:lnTo>
                  <a:pt x="2684" y="112658"/>
                </a:lnTo>
                <a:lnTo>
                  <a:pt x="0" y="136392"/>
                </a:lnTo>
                <a:lnTo>
                  <a:pt x="169" y="148144"/>
                </a:lnTo>
                <a:lnTo>
                  <a:pt x="10616" y="193088"/>
                </a:lnTo>
                <a:lnTo>
                  <a:pt x="36070" y="232064"/>
                </a:lnTo>
                <a:lnTo>
                  <a:pt x="66524" y="255375"/>
                </a:lnTo>
                <a:lnTo>
                  <a:pt x="113074" y="272394"/>
                </a:lnTo>
                <a:lnTo>
                  <a:pt x="136822" y="274680"/>
                </a:lnTo>
                <a:lnTo>
                  <a:pt x="148606" y="274307"/>
                </a:lnTo>
                <a:lnTo>
                  <a:pt x="193740" y="262973"/>
                </a:lnTo>
                <a:lnTo>
                  <a:pt x="232803" y="236442"/>
                </a:lnTo>
                <a:lnTo>
                  <a:pt x="261331" y="194757"/>
                </a:lnTo>
                <a:lnTo>
                  <a:pt x="273405" y="147826"/>
                </a:lnTo>
                <a:lnTo>
                  <a:pt x="273847" y="135941"/>
                </a:lnTo>
                <a:lnTo>
                  <a:pt x="273278" y="124124"/>
                </a:lnTo>
                <a:lnTo>
                  <a:pt x="261093" y="78812"/>
                </a:lnTo>
                <a:lnTo>
                  <a:pt x="233533" y="39716"/>
                </a:lnTo>
                <a:lnTo>
                  <a:pt x="202126" y="16438"/>
                </a:lnTo>
                <a:lnTo>
                  <a:pt x="156265" y="1319"/>
                </a:lnTo>
                <a:lnTo>
                  <a:pt x="132467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4"/>
          <p:cNvSpPr/>
          <p:nvPr/>
        </p:nvSpPr>
        <p:spPr>
          <a:xfrm>
            <a:off x="1578594" y="640723"/>
            <a:ext cx="159204" cy="162887"/>
          </a:xfrm>
          <a:custGeom>
            <a:avLst/>
            <a:gdLst/>
            <a:ahLst/>
            <a:cxnLst/>
            <a:rect l="l" t="t" r="r" b="b"/>
            <a:pathLst>
              <a:path w="159204" h="162887">
                <a:moveTo>
                  <a:pt x="8109" y="63649"/>
                </a:moveTo>
                <a:lnTo>
                  <a:pt x="0" y="93012"/>
                </a:lnTo>
                <a:lnTo>
                  <a:pt x="934" y="99159"/>
                </a:lnTo>
                <a:lnTo>
                  <a:pt x="1811" y="105204"/>
                </a:lnTo>
                <a:lnTo>
                  <a:pt x="24251" y="137449"/>
                </a:lnTo>
                <a:lnTo>
                  <a:pt x="11640" y="153134"/>
                </a:lnTo>
                <a:lnTo>
                  <a:pt x="23756" y="162887"/>
                </a:lnTo>
                <a:lnTo>
                  <a:pt x="36329" y="147215"/>
                </a:lnTo>
                <a:lnTo>
                  <a:pt x="109218" y="147215"/>
                </a:lnTo>
                <a:lnTo>
                  <a:pt x="115438" y="140523"/>
                </a:lnTo>
                <a:lnTo>
                  <a:pt x="120274" y="130454"/>
                </a:lnTo>
                <a:lnTo>
                  <a:pt x="120441" y="129346"/>
                </a:lnTo>
                <a:lnTo>
                  <a:pt x="64154" y="129346"/>
                </a:lnTo>
                <a:lnTo>
                  <a:pt x="59303" y="128318"/>
                </a:lnTo>
                <a:lnTo>
                  <a:pt x="53766" y="125600"/>
                </a:lnTo>
                <a:lnTo>
                  <a:pt x="62310" y="114983"/>
                </a:lnTo>
                <a:lnTo>
                  <a:pt x="42349" y="114983"/>
                </a:lnTo>
                <a:lnTo>
                  <a:pt x="39961" y="109992"/>
                </a:lnTo>
                <a:lnTo>
                  <a:pt x="38958" y="105585"/>
                </a:lnTo>
                <a:lnTo>
                  <a:pt x="39466" y="98028"/>
                </a:lnTo>
                <a:lnTo>
                  <a:pt x="41333" y="93012"/>
                </a:lnTo>
                <a:lnTo>
                  <a:pt x="44736" y="86738"/>
                </a:lnTo>
                <a:lnTo>
                  <a:pt x="8109" y="63649"/>
                </a:lnTo>
                <a:close/>
              </a:path>
              <a:path w="159204" h="162887">
                <a:moveTo>
                  <a:pt x="109218" y="147215"/>
                </a:moveTo>
                <a:lnTo>
                  <a:pt x="36329" y="147215"/>
                </a:lnTo>
                <a:lnTo>
                  <a:pt x="43352" y="152435"/>
                </a:lnTo>
                <a:lnTo>
                  <a:pt x="49842" y="156118"/>
                </a:lnTo>
                <a:lnTo>
                  <a:pt x="55798" y="158366"/>
                </a:lnTo>
                <a:lnTo>
                  <a:pt x="61678" y="160690"/>
                </a:lnTo>
                <a:lnTo>
                  <a:pt x="68079" y="161833"/>
                </a:lnTo>
                <a:lnTo>
                  <a:pt x="81896" y="161782"/>
                </a:lnTo>
                <a:lnTo>
                  <a:pt x="88678" y="160334"/>
                </a:lnTo>
                <a:lnTo>
                  <a:pt x="96038" y="157175"/>
                </a:lnTo>
                <a:lnTo>
                  <a:pt x="105475" y="151242"/>
                </a:lnTo>
                <a:lnTo>
                  <a:pt x="109218" y="147215"/>
                </a:lnTo>
                <a:close/>
              </a:path>
              <a:path w="159204" h="162887">
                <a:moveTo>
                  <a:pt x="118477" y="98930"/>
                </a:moveTo>
                <a:lnTo>
                  <a:pt x="75229" y="98930"/>
                </a:lnTo>
                <a:lnTo>
                  <a:pt x="79026" y="105204"/>
                </a:lnTo>
                <a:lnTo>
                  <a:pt x="81007" y="110144"/>
                </a:lnTo>
                <a:lnTo>
                  <a:pt x="81104" y="114983"/>
                </a:lnTo>
                <a:lnTo>
                  <a:pt x="81198" y="117459"/>
                </a:lnTo>
                <a:lnTo>
                  <a:pt x="80207" y="120622"/>
                </a:lnTo>
                <a:lnTo>
                  <a:pt x="75686" y="126248"/>
                </a:lnTo>
                <a:lnTo>
                  <a:pt x="72422" y="128000"/>
                </a:lnTo>
                <a:lnTo>
                  <a:pt x="68295" y="128724"/>
                </a:lnTo>
                <a:lnTo>
                  <a:pt x="64154" y="129346"/>
                </a:lnTo>
                <a:lnTo>
                  <a:pt x="120441" y="129346"/>
                </a:lnTo>
                <a:lnTo>
                  <a:pt x="122075" y="118510"/>
                </a:lnTo>
                <a:lnTo>
                  <a:pt x="120606" y="103793"/>
                </a:lnTo>
                <a:lnTo>
                  <a:pt x="118477" y="98930"/>
                </a:lnTo>
                <a:close/>
              </a:path>
              <a:path w="159204" h="162887">
                <a:moveTo>
                  <a:pt x="90340" y="0"/>
                </a:moveTo>
                <a:lnTo>
                  <a:pt x="54883" y="15377"/>
                </a:lnTo>
                <a:lnTo>
                  <a:pt x="45332" y="39392"/>
                </a:lnTo>
                <a:lnTo>
                  <a:pt x="45994" y="49517"/>
                </a:lnTo>
                <a:lnTo>
                  <a:pt x="50844" y="62745"/>
                </a:lnTo>
                <a:lnTo>
                  <a:pt x="57022" y="72816"/>
                </a:lnTo>
                <a:lnTo>
                  <a:pt x="65958" y="85684"/>
                </a:lnTo>
                <a:lnTo>
                  <a:pt x="42349" y="114983"/>
                </a:lnTo>
                <a:lnTo>
                  <a:pt x="62310" y="114983"/>
                </a:lnTo>
                <a:lnTo>
                  <a:pt x="75229" y="98930"/>
                </a:lnTo>
                <a:lnTo>
                  <a:pt x="118477" y="98930"/>
                </a:lnTo>
                <a:lnTo>
                  <a:pt x="116244" y="93827"/>
                </a:lnTo>
                <a:lnTo>
                  <a:pt x="109336" y="81991"/>
                </a:lnTo>
                <a:lnTo>
                  <a:pt x="99892" y="68298"/>
                </a:lnTo>
                <a:lnTo>
                  <a:pt x="110222" y="55483"/>
                </a:lnTo>
                <a:lnTo>
                  <a:pt x="90266" y="55483"/>
                </a:lnTo>
                <a:lnTo>
                  <a:pt x="87738" y="51419"/>
                </a:lnTo>
                <a:lnTo>
                  <a:pt x="86555" y="48181"/>
                </a:lnTo>
                <a:lnTo>
                  <a:pt x="86633" y="42072"/>
                </a:lnTo>
                <a:lnTo>
                  <a:pt x="87624" y="39392"/>
                </a:lnTo>
                <a:lnTo>
                  <a:pt x="89605" y="36954"/>
                </a:lnTo>
                <a:lnTo>
                  <a:pt x="91459" y="34617"/>
                </a:lnTo>
                <a:lnTo>
                  <a:pt x="93771" y="33169"/>
                </a:lnTo>
                <a:lnTo>
                  <a:pt x="99359" y="31963"/>
                </a:lnTo>
                <a:lnTo>
                  <a:pt x="145814" y="31963"/>
                </a:lnTo>
                <a:lnTo>
                  <a:pt x="136760" y="22489"/>
                </a:lnTo>
                <a:lnTo>
                  <a:pt x="143377" y="14284"/>
                </a:lnTo>
                <a:lnTo>
                  <a:pt x="140761" y="12186"/>
                </a:lnTo>
                <a:lnTo>
                  <a:pt x="123871" y="12186"/>
                </a:lnTo>
                <a:lnTo>
                  <a:pt x="113482" y="5879"/>
                </a:lnTo>
                <a:lnTo>
                  <a:pt x="102576" y="1765"/>
                </a:lnTo>
                <a:lnTo>
                  <a:pt x="90340" y="0"/>
                </a:lnTo>
                <a:close/>
              </a:path>
              <a:path w="159204" h="162887">
                <a:moveTo>
                  <a:pt x="154293" y="44320"/>
                </a:moveTo>
                <a:lnTo>
                  <a:pt x="119222" y="44320"/>
                </a:lnTo>
                <a:lnTo>
                  <a:pt x="120835" y="48181"/>
                </a:lnTo>
                <a:lnTo>
                  <a:pt x="121673" y="51356"/>
                </a:lnTo>
                <a:lnTo>
                  <a:pt x="121685" y="56410"/>
                </a:lnTo>
                <a:lnTo>
                  <a:pt x="120873" y="60246"/>
                </a:lnTo>
                <a:lnTo>
                  <a:pt x="119272" y="65453"/>
                </a:lnTo>
                <a:lnTo>
                  <a:pt x="154070" y="85392"/>
                </a:lnTo>
                <a:lnTo>
                  <a:pt x="156889" y="78536"/>
                </a:lnTo>
                <a:lnTo>
                  <a:pt x="159204" y="66320"/>
                </a:lnTo>
                <a:lnTo>
                  <a:pt x="158041" y="54115"/>
                </a:lnTo>
                <a:lnTo>
                  <a:pt x="154293" y="44320"/>
                </a:lnTo>
                <a:close/>
              </a:path>
              <a:path w="159204" h="162887">
                <a:moveTo>
                  <a:pt x="145814" y="31963"/>
                </a:moveTo>
                <a:lnTo>
                  <a:pt x="99359" y="31963"/>
                </a:lnTo>
                <a:lnTo>
                  <a:pt x="102928" y="32458"/>
                </a:lnTo>
                <a:lnTo>
                  <a:pt x="107449" y="34160"/>
                </a:lnTo>
                <a:lnTo>
                  <a:pt x="90266" y="55483"/>
                </a:lnTo>
                <a:lnTo>
                  <a:pt x="110222" y="55483"/>
                </a:lnTo>
                <a:lnTo>
                  <a:pt x="119222" y="44320"/>
                </a:lnTo>
                <a:lnTo>
                  <a:pt x="154293" y="44320"/>
                </a:lnTo>
                <a:lnTo>
                  <a:pt x="154054" y="43696"/>
                </a:lnTo>
                <a:lnTo>
                  <a:pt x="146958" y="33160"/>
                </a:lnTo>
                <a:lnTo>
                  <a:pt x="145814" y="31963"/>
                </a:lnTo>
                <a:close/>
              </a:path>
              <a:path w="159204" h="162887">
                <a:moveTo>
                  <a:pt x="131261" y="4569"/>
                </a:moveTo>
                <a:lnTo>
                  <a:pt x="123871" y="12186"/>
                </a:lnTo>
                <a:lnTo>
                  <a:pt x="140761" y="12186"/>
                </a:lnTo>
                <a:lnTo>
                  <a:pt x="131261" y="45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5"/>
          <p:cNvSpPr/>
          <p:nvPr/>
        </p:nvSpPr>
        <p:spPr>
          <a:xfrm>
            <a:off x="1398998" y="803601"/>
            <a:ext cx="459765" cy="488035"/>
          </a:xfrm>
          <a:custGeom>
            <a:avLst/>
            <a:gdLst/>
            <a:ahLst/>
            <a:cxnLst/>
            <a:rect l="l" t="t" r="r" b="b"/>
            <a:pathLst>
              <a:path w="459765" h="488035">
                <a:moveTo>
                  <a:pt x="459765" y="0"/>
                </a:moveTo>
                <a:lnTo>
                  <a:pt x="0" y="0"/>
                </a:lnTo>
                <a:lnTo>
                  <a:pt x="49618" y="488035"/>
                </a:lnTo>
                <a:lnTo>
                  <a:pt x="384949" y="488035"/>
                </a:lnTo>
                <a:lnTo>
                  <a:pt x="4597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6"/>
          <p:cNvSpPr txBox="1"/>
          <p:nvPr/>
        </p:nvSpPr>
        <p:spPr>
          <a:xfrm>
            <a:off x="2040997" y="233475"/>
            <a:ext cx="2907665" cy="4260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00"/>
              </a:lnSpc>
            </a:pP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Many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k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ers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waste </a:t>
            </a:r>
            <a:r>
              <a:rPr sz="1300" b="1" spc="50" dirty="0" smtClean="0">
                <a:solidFill>
                  <a:srgbClr val="00A6DE"/>
                </a:solidFill>
                <a:latin typeface="Arial"/>
                <a:cs typeface="Arial"/>
              </a:rPr>
              <a:t>$750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annually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on</a:t>
            </a: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benefits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5" dirty="0" smtClean="0">
                <a:solidFill>
                  <a:srgbClr val="00A6DE"/>
                </a:solidFill>
                <a:latin typeface="Arial"/>
                <a:cs typeface="Arial"/>
              </a:rPr>
              <a:t>mista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k</a:t>
            </a:r>
            <a:r>
              <a:rPr sz="1300" b="1" spc="-60" dirty="0" smtClean="0">
                <a:solidFill>
                  <a:srgbClr val="00A6DE"/>
                </a:solidFill>
                <a:latin typeface="Arial"/>
                <a:cs typeface="Arial"/>
              </a:rPr>
              <a:t>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object 7"/>
          <p:cNvSpPr/>
          <p:nvPr/>
        </p:nvSpPr>
        <p:spPr>
          <a:xfrm>
            <a:off x="1637291" y="1715103"/>
            <a:ext cx="286373" cy="396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8"/>
          <p:cNvSpPr/>
          <p:nvPr/>
        </p:nvSpPr>
        <p:spPr>
          <a:xfrm>
            <a:off x="1687905" y="3447577"/>
            <a:ext cx="217538" cy="332041"/>
          </a:xfrm>
          <a:custGeom>
            <a:avLst/>
            <a:gdLst/>
            <a:ahLst/>
            <a:cxnLst/>
            <a:rect l="l" t="t" r="r" b="b"/>
            <a:pathLst>
              <a:path w="217538" h="332041">
                <a:moveTo>
                  <a:pt x="193217" y="0"/>
                </a:moveTo>
                <a:lnTo>
                  <a:pt x="24320" y="0"/>
                </a:lnTo>
                <a:lnTo>
                  <a:pt x="10239" y="3974"/>
                </a:lnTo>
                <a:lnTo>
                  <a:pt x="1475" y="14149"/>
                </a:lnTo>
                <a:lnTo>
                  <a:pt x="0" y="310464"/>
                </a:lnTo>
                <a:lnTo>
                  <a:pt x="4485" y="322958"/>
                </a:lnTo>
                <a:lnTo>
                  <a:pt x="15955" y="330732"/>
                </a:lnTo>
                <a:lnTo>
                  <a:pt x="193217" y="332041"/>
                </a:lnTo>
                <a:lnTo>
                  <a:pt x="207292" y="328063"/>
                </a:lnTo>
                <a:lnTo>
                  <a:pt x="215278" y="318795"/>
                </a:lnTo>
                <a:lnTo>
                  <a:pt x="99098" y="318795"/>
                </a:lnTo>
                <a:lnTo>
                  <a:pt x="91262" y="311848"/>
                </a:lnTo>
                <a:lnTo>
                  <a:pt x="91262" y="294690"/>
                </a:lnTo>
                <a:lnTo>
                  <a:pt x="99098" y="287731"/>
                </a:lnTo>
                <a:lnTo>
                  <a:pt x="216211" y="287731"/>
                </a:lnTo>
                <a:lnTo>
                  <a:pt x="216291" y="271678"/>
                </a:lnTo>
                <a:lnTo>
                  <a:pt x="25996" y="271678"/>
                </a:lnTo>
                <a:lnTo>
                  <a:pt x="25996" y="46862"/>
                </a:lnTo>
                <a:lnTo>
                  <a:pt x="217412" y="46862"/>
                </a:lnTo>
                <a:lnTo>
                  <a:pt x="217497" y="29768"/>
                </a:lnTo>
                <a:lnTo>
                  <a:pt x="72110" y="29768"/>
                </a:lnTo>
                <a:lnTo>
                  <a:pt x="69608" y="27559"/>
                </a:lnTo>
                <a:lnTo>
                  <a:pt x="69608" y="22085"/>
                </a:lnTo>
                <a:lnTo>
                  <a:pt x="72110" y="19850"/>
                </a:lnTo>
                <a:lnTo>
                  <a:pt x="216918" y="19850"/>
                </a:lnTo>
                <a:lnTo>
                  <a:pt x="213049" y="9077"/>
                </a:lnTo>
                <a:lnTo>
                  <a:pt x="201577" y="1307"/>
                </a:lnTo>
                <a:lnTo>
                  <a:pt x="193217" y="0"/>
                </a:lnTo>
                <a:close/>
              </a:path>
              <a:path w="217538" h="332041">
                <a:moveTo>
                  <a:pt x="216211" y="287731"/>
                </a:moveTo>
                <a:lnTo>
                  <a:pt x="118440" y="287731"/>
                </a:lnTo>
                <a:lnTo>
                  <a:pt x="126288" y="294690"/>
                </a:lnTo>
                <a:lnTo>
                  <a:pt x="126288" y="311848"/>
                </a:lnTo>
                <a:lnTo>
                  <a:pt x="118440" y="318795"/>
                </a:lnTo>
                <a:lnTo>
                  <a:pt x="215278" y="318795"/>
                </a:lnTo>
                <a:lnTo>
                  <a:pt x="216061" y="317887"/>
                </a:lnTo>
                <a:lnTo>
                  <a:pt x="216211" y="287731"/>
                </a:lnTo>
                <a:close/>
              </a:path>
              <a:path w="217538" h="332041">
                <a:moveTo>
                  <a:pt x="217412" y="46862"/>
                </a:moveTo>
                <a:lnTo>
                  <a:pt x="191579" y="46862"/>
                </a:lnTo>
                <a:lnTo>
                  <a:pt x="191579" y="271678"/>
                </a:lnTo>
                <a:lnTo>
                  <a:pt x="216291" y="271678"/>
                </a:lnTo>
                <a:lnTo>
                  <a:pt x="217412" y="46862"/>
                </a:lnTo>
                <a:close/>
              </a:path>
              <a:path w="217538" h="332041">
                <a:moveTo>
                  <a:pt x="216918" y="19850"/>
                </a:moveTo>
                <a:lnTo>
                  <a:pt x="145440" y="19850"/>
                </a:lnTo>
                <a:lnTo>
                  <a:pt x="147955" y="22085"/>
                </a:lnTo>
                <a:lnTo>
                  <a:pt x="147955" y="27559"/>
                </a:lnTo>
                <a:lnTo>
                  <a:pt x="145440" y="29768"/>
                </a:lnTo>
                <a:lnTo>
                  <a:pt x="217497" y="29768"/>
                </a:lnTo>
                <a:lnTo>
                  <a:pt x="217538" y="21577"/>
                </a:lnTo>
                <a:lnTo>
                  <a:pt x="216918" y="19850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9"/>
          <p:cNvSpPr txBox="1"/>
          <p:nvPr/>
        </p:nvSpPr>
        <p:spPr>
          <a:xfrm>
            <a:off x="2054860" y="878205"/>
            <a:ext cx="3431540" cy="2550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sz="1000" b="1" spc="-65" dirty="0" smtClean="0">
                <a:solidFill>
                  <a:srgbClr val="00A6DE"/>
                </a:solidFill>
                <a:latin typeface="Arial"/>
                <a:cs typeface="Arial"/>
              </a:rPr>
              <a:t>A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flac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surveyed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American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kers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and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discovered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42%</a:t>
            </a:r>
            <a:r>
              <a:rPr sz="1000" b="1" spc="-1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estimate they waste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up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to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35" dirty="0" smtClean="0">
                <a:solidFill>
                  <a:srgbClr val="00A6DE"/>
                </a:solidFill>
                <a:latin typeface="Arial"/>
                <a:cs typeface="Arial"/>
              </a:rPr>
              <a:t>$750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a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year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because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of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mista</a:t>
            </a:r>
            <a:r>
              <a:rPr sz="1000" b="1" spc="-45" dirty="0" smtClean="0">
                <a:solidFill>
                  <a:srgbClr val="00A6DE"/>
                </a:solidFill>
                <a:latin typeface="Arial"/>
                <a:cs typeface="Arial"/>
              </a:rPr>
              <a:t>kes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made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during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open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enrollment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.</a:t>
            </a:r>
            <a:r>
              <a:rPr sz="825" b="1" spc="-104" baseline="35353" dirty="0" smtClean="0">
                <a:solidFill>
                  <a:srgbClr val="00A6DE"/>
                </a:solidFill>
                <a:latin typeface="Arial"/>
                <a:cs typeface="Arial"/>
              </a:rPr>
              <a:t>1 </a:t>
            </a:r>
            <a:r>
              <a:rPr sz="825" b="1" spc="-75" baseline="35353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That</a:t>
            </a:r>
            <a:r>
              <a:rPr sz="1000" b="1" spc="-45" dirty="0" smtClean="0">
                <a:solidFill>
                  <a:srgbClr val="00A6DE"/>
                </a:solidFill>
                <a:latin typeface="Arial"/>
                <a:cs typeface="Arial"/>
              </a:rPr>
              <a:t>’</a:t>
            </a:r>
            <a:r>
              <a:rPr sz="1000" b="1" spc="-85" dirty="0" smtClean="0">
                <a:solidFill>
                  <a:srgbClr val="00A6DE"/>
                </a:solidFill>
                <a:latin typeface="Arial"/>
                <a:cs typeface="Arial"/>
              </a:rPr>
              <a:t>s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equivalent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to: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400"/>
              </a:lnSpc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000" b="1" spc="-15" dirty="0" smtClean="0">
                <a:solidFill>
                  <a:srgbClr val="00A6DE"/>
                </a:solidFill>
                <a:latin typeface="Arial"/>
                <a:cs typeface="Arial"/>
              </a:rPr>
              <a:t>Th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r</a:t>
            </a:r>
            <a:r>
              <a:rPr sz="1000" b="1" spc="15" dirty="0" smtClean="0">
                <a:solidFill>
                  <a:srgbClr val="00A6DE"/>
                </a:solidFill>
                <a:latin typeface="Arial"/>
                <a:cs typeface="Arial"/>
              </a:rPr>
              <a:t>ee </a:t>
            </a:r>
            <a:r>
              <a:rPr sz="1000" b="1" spc="10" dirty="0" smtClean="0">
                <a:solidFill>
                  <a:srgbClr val="00A6DE"/>
                </a:solidFill>
                <a:latin typeface="Arial"/>
                <a:cs typeface="Arial"/>
              </a:rPr>
              <a:t>weeks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ocery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family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fou</a:t>
            </a:r>
            <a:r>
              <a:rPr sz="10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825" spc="22" baseline="35353" dirty="0" smtClean="0">
                <a:solidFill>
                  <a:srgbClr val="616465"/>
                </a:solidFill>
                <a:latin typeface="Arial"/>
                <a:cs typeface="Arial"/>
              </a:rPr>
              <a:t>2</a:t>
            </a:r>
            <a:endParaRPr sz="825" baseline="35353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0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 marR="248920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211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gallons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gasoline,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which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is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enough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25" dirty="0" smtClean="0">
                <a:solidFill>
                  <a:srgbClr val="616465"/>
                </a:solidFill>
                <a:latin typeface="Arial"/>
                <a:cs typeface="Arial"/>
              </a:rPr>
              <a:t>fll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the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average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 mid-size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car</a:t>
            </a:r>
            <a:r>
              <a:rPr sz="1000" spc="-60" dirty="0" smtClean="0">
                <a:solidFill>
                  <a:srgbClr val="616465"/>
                </a:solidFill>
                <a:latin typeface="Arial"/>
                <a:cs typeface="Arial"/>
              </a:rPr>
              <a:t>’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tank 14 times.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825" spc="15" baseline="35353" dirty="0" smtClean="0">
                <a:solidFill>
                  <a:srgbClr val="616465"/>
                </a:solidFill>
                <a:latin typeface="Arial"/>
                <a:cs typeface="Arial"/>
              </a:rPr>
              <a:t>3,</a:t>
            </a:r>
            <a:r>
              <a:rPr sz="825" spc="7" baseline="35353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825" spc="22" baseline="35353" dirty="0" smtClean="0">
                <a:solidFill>
                  <a:srgbClr val="616465"/>
                </a:solidFill>
                <a:latin typeface="Arial"/>
                <a:cs typeface="Arial"/>
              </a:rPr>
              <a:t>4</a:t>
            </a:r>
            <a:endParaRPr sz="825" baseline="35353" dirty="0">
              <a:latin typeface="Arial"/>
              <a:cs typeface="Arial"/>
            </a:endParaRPr>
          </a:p>
          <a:p>
            <a:pPr>
              <a:lnSpc>
                <a:spcPts val="800"/>
              </a:lnSpc>
            </a:pPr>
            <a:endParaRPr sz="8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10 </a:t>
            </a:r>
            <a:r>
              <a:rPr sz="1000" b="1" spc="-10" dirty="0" smtClean="0">
                <a:solidFill>
                  <a:srgbClr val="00A6DE"/>
                </a:solidFill>
                <a:latin typeface="Arial"/>
                <a:cs typeface="Arial"/>
              </a:rPr>
              <a:t>months’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worth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diapers for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infant.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825" spc="22" baseline="35353" dirty="0" smtClean="0">
                <a:solidFill>
                  <a:srgbClr val="616465"/>
                </a:solidFill>
                <a:latin typeface="Arial"/>
                <a:cs typeface="Arial"/>
              </a:rPr>
              <a:t>5</a:t>
            </a:r>
            <a:endParaRPr sz="825" baseline="35353" dirty="0">
              <a:latin typeface="Arial"/>
              <a:cs typeface="Arial"/>
            </a:endParaRPr>
          </a:p>
          <a:p>
            <a:pPr>
              <a:lnSpc>
                <a:spcPts val="800"/>
              </a:lnSpc>
            </a:pPr>
            <a:endParaRPr sz="8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family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four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seeing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22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box-o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</a:t>
            </a:r>
            <a:r>
              <a:rPr sz="1000" spc="15" dirty="0" smtClean="0">
                <a:solidFill>
                  <a:srgbClr val="616465"/>
                </a:solidFill>
                <a:latin typeface="Arial"/>
                <a:cs typeface="Arial"/>
              </a:rPr>
              <a:t>fce-hit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movies.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825" spc="22" baseline="35353" dirty="0" smtClean="0">
                <a:solidFill>
                  <a:srgbClr val="616465"/>
                </a:solidFill>
                <a:latin typeface="Arial"/>
                <a:cs typeface="Arial"/>
              </a:rPr>
              <a:t>6</a:t>
            </a:r>
            <a:endParaRPr sz="825" baseline="35353" dirty="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0"/>
              </a:spcBef>
            </a:pPr>
            <a:endParaRPr sz="8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000" b="1" spc="-15" dirty="0" smtClean="0">
                <a:solidFill>
                  <a:srgbClr val="00A6DE"/>
                </a:solidFill>
                <a:latin typeface="Arial"/>
                <a:cs typeface="Arial"/>
              </a:rPr>
              <a:t>Th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r</a:t>
            </a:r>
            <a:r>
              <a:rPr sz="1000" b="1" spc="15" dirty="0" smtClean="0">
                <a:solidFill>
                  <a:srgbClr val="00A6DE"/>
                </a:solidFill>
                <a:latin typeface="Arial"/>
                <a:cs typeface="Arial"/>
              </a:rPr>
              <a:t>ee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iPhone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5Cs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32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GB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storage.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825" spc="22" baseline="35353" dirty="0" smtClean="0">
                <a:solidFill>
                  <a:srgbClr val="616465"/>
                </a:solidFill>
                <a:latin typeface="Arial"/>
                <a:cs typeface="Arial"/>
              </a:rPr>
              <a:t>7</a:t>
            </a:r>
            <a:endParaRPr sz="825" baseline="35353" dirty="0">
              <a:latin typeface="Arial"/>
              <a:cs typeface="Arial"/>
            </a:endParaRPr>
          </a:p>
        </p:txBody>
      </p:sp>
      <p:sp>
        <p:nvSpPr>
          <p:cNvPr id="31" name="object 10"/>
          <p:cNvSpPr txBox="1"/>
          <p:nvPr/>
        </p:nvSpPr>
        <p:spPr>
          <a:xfrm>
            <a:off x="2042678" y="3573145"/>
            <a:ext cx="3212465" cy="1837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 indent="0">
              <a:lnSpc>
                <a:spcPct val="100000"/>
              </a:lnSpc>
              <a:spcBef>
                <a:spcPts val="60"/>
              </a:spcBef>
              <a:buClr>
                <a:srgbClr val="616465"/>
              </a:buClr>
              <a:buSzPct val="57142"/>
              <a:buFont typeface="Arial"/>
              <a:buAutoNum type="arabicPlain"/>
              <a:tabLst>
                <a:tab pos="52705" algn="l"/>
              </a:tabLst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Open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Enrollment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Surve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  <a:p>
            <a:pPr marL="12700" marR="86995" indent="0">
              <a:lnSpc>
                <a:spcPct val="107100"/>
              </a:lnSpc>
              <a:buClr>
                <a:srgbClr val="616465"/>
              </a:buClr>
              <a:buSzPct val="57142"/>
              <a:buFont typeface="Arial"/>
              <a:buAutoNum type="arabicPlain"/>
              <a:tabLst>
                <a:tab pos="66040" algn="l"/>
              </a:tabLst>
            </a:pP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Dept.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Agricultur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e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Center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Nutrition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70" dirty="0" smtClean="0">
                <a:solidFill>
                  <a:srgbClr val="616465"/>
                </a:solidFill>
                <a:latin typeface="Arial"/>
                <a:cs typeface="Arial"/>
              </a:rPr>
              <a:t>P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olicy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&amp;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Promotion,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60" dirty="0" smtClean="0">
                <a:solidFill>
                  <a:srgbClr val="616465"/>
                </a:solidFill>
                <a:latin typeface="Arial"/>
                <a:cs typeface="Arial"/>
              </a:rPr>
              <a:t>Oicial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US</a:t>
            </a:r>
            <a:r>
              <a:rPr sz="700" spc="-65" dirty="0" smtClean="0">
                <a:solidFill>
                  <a:srgbClr val="616465"/>
                </a:solidFill>
                <a:latin typeface="Arial"/>
                <a:cs typeface="Arial"/>
              </a:rPr>
              <a:t>D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 Food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Plans,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verag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e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June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accessed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July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15" dirty="0" smtClean="0">
                <a:solidFill>
                  <a:srgbClr val="616465"/>
                </a:solidFill>
                <a:latin typeface="Arial"/>
                <a:cs typeface="Arial"/>
              </a:rPr>
              <a:t>3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0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2014: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  <a:hlinkClick r:id="rId3"/>
              </a:rPr>
              <a:t>http://ww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  <a:hlinkClick r:id="rId3"/>
              </a:rPr>
              <a:t>w</a:t>
            </a: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  <a:hlinkClick r:id="rId3"/>
              </a:rPr>
              <a:t>.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  <a:hlinkClick r:id="rId3"/>
              </a:rPr>
              <a:t>cnp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  <a:hlinkClick r:id="rId3"/>
              </a:rPr>
              <a:t>p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  <a:hlinkClick r:id="rId3"/>
              </a:rPr>
              <a:t>.usda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  <a:hlinkClick r:id="rId3"/>
              </a:rPr>
              <a:t>.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  <a:hlinkClick r:id="rId3"/>
              </a:rPr>
              <a:t>gov/Publications/FoodPlans/2014/Costo</a:t>
            </a:r>
            <a:r>
              <a:rPr sz="700" spc="20" dirty="0" smtClean="0">
                <a:solidFill>
                  <a:srgbClr val="616465"/>
                </a:solidFill>
                <a:latin typeface="Arial"/>
                <a:cs typeface="Arial"/>
                <a:hlinkClick r:id="rId3"/>
              </a:rPr>
              <a:t>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  <a:hlinkClick r:id="rId3"/>
              </a:rPr>
              <a:t>FoodJun2014.pdf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600" spc="0" baseline="34722" dirty="0" smtClean="0">
                <a:solidFill>
                  <a:srgbClr val="616465"/>
                </a:solidFill>
                <a:latin typeface="Arial"/>
                <a:cs typeface="Arial"/>
              </a:rPr>
              <a:t>3 </a:t>
            </a:r>
            <a:r>
              <a:rPr sz="600" spc="-67" baseline="34722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Energy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Administration,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Gasoline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elease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Date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7/28/14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$3.54,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accessed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July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15" dirty="0" smtClean="0">
                <a:solidFill>
                  <a:srgbClr val="616465"/>
                </a:solidFill>
                <a:latin typeface="Arial"/>
                <a:cs typeface="Arial"/>
              </a:rPr>
              <a:t>3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0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  <a:hlinkClick r:id="rId4"/>
              </a:rPr>
              <a:t>http://ww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  <a:hlinkClick r:id="rId4"/>
              </a:rPr>
              <a:t>w</a:t>
            </a: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  <a:hlinkClick r:id="rId4"/>
              </a:rPr>
              <a:t>.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  <a:hlinkClick r:id="rId4"/>
              </a:rPr>
              <a:t>eia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  <a:hlinkClick r:id="rId4"/>
              </a:rPr>
              <a:t>.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  <a:hlinkClick r:id="rId4"/>
              </a:rPr>
              <a:t>gov/petroleum/gasdiesel/</a:t>
            </a:r>
            <a:endParaRPr sz="700">
              <a:latin typeface="Arial"/>
              <a:cs typeface="Arial"/>
            </a:endParaRPr>
          </a:p>
          <a:p>
            <a:pPr marL="12700" marR="123825" indent="0">
              <a:lnSpc>
                <a:spcPct val="107200"/>
              </a:lnSpc>
            </a:pPr>
            <a:r>
              <a:rPr sz="600" spc="0" baseline="34722" dirty="0" smtClean="0">
                <a:solidFill>
                  <a:srgbClr val="616465"/>
                </a:solidFill>
                <a:latin typeface="Arial"/>
                <a:cs typeface="Arial"/>
              </a:rPr>
              <a:t>4 </a:t>
            </a:r>
            <a:r>
              <a:rPr sz="600" spc="-67" baseline="34722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verage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size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car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gas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tank,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mid-size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car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-70" dirty="0" smtClean="0">
                <a:solidFill>
                  <a:srgbClr val="616465"/>
                </a:solidFill>
                <a:latin typeface="Arial"/>
                <a:cs typeface="Arial"/>
              </a:rPr>
              <a:t>15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gallon,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accessed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July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15" dirty="0" smtClean="0">
                <a:solidFill>
                  <a:srgbClr val="616465"/>
                </a:solidFill>
                <a:latin typeface="Arial"/>
                <a:cs typeface="Arial"/>
              </a:rPr>
              <a:t>3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0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2014: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  <a:hlinkClick r:id="rId5"/>
              </a:rPr>
              <a:t>http://ww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  <a:hlinkClick r:id="rId5"/>
              </a:rPr>
              <a:t>w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  <a:hlinkClick r:id="rId5"/>
              </a:rPr>
              <a:t>.ask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  <a:hlinkClick r:id="rId5"/>
              </a:rPr>
              <a:t>.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  <a:hlinkClick r:id="rId5"/>
              </a:rPr>
              <a:t>com/question/how-many-gallons-will-the-average-gas-tan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  <a:hlinkClick r:id="rId5"/>
              </a:rPr>
              <a:t>k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  <a:hlinkClick r:id="rId5"/>
              </a:rPr>
              <a:t>-hold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600" spc="22" baseline="34722" dirty="0" smtClean="0">
                <a:solidFill>
                  <a:srgbClr val="616465"/>
                </a:solidFill>
                <a:latin typeface="Arial"/>
                <a:cs typeface="Arial"/>
              </a:rPr>
              <a:t>5 </a:t>
            </a:r>
            <a:r>
              <a:rPr sz="600" spc="-67" baseline="34722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Disposable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diapers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average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cost,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$72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per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month,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accessed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July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15" dirty="0" smtClean="0">
                <a:solidFill>
                  <a:srgbClr val="616465"/>
                </a:solidFill>
                <a:latin typeface="Arial"/>
                <a:cs typeface="Arial"/>
              </a:rPr>
              <a:t>3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0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2014: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  <a:hlinkClick r:id="rId6"/>
              </a:rPr>
              <a:t>http://ww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  <a:hlinkClick r:id="rId6"/>
              </a:rPr>
              <a:t>w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  <a:hlinkClick r:id="rId6"/>
              </a:rPr>
              <a:t>.babycente</a:t>
            </a:r>
            <a:r>
              <a:rPr sz="700" spc="-65" dirty="0" smtClean="0">
                <a:solidFill>
                  <a:srgbClr val="616465"/>
                </a:solidFill>
                <a:latin typeface="Arial"/>
                <a:cs typeface="Arial"/>
                <a:hlinkClick r:id="rId6"/>
              </a:rPr>
              <a:t>r</a:t>
            </a: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  <a:hlinkClick r:id="rId6"/>
              </a:rPr>
              <a:t>.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  <a:hlinkClick r:id="rId6"/>
              </a:rPr>
              <a:t>com/baby-cost-calculator</a:t>
            </a:r>
            <a:endParaRPr sz="700">
              <a:latin typeface="Arial"/>
              <a:cs typeface="Arial"/>
            </a:endParaRPr>
          </a:p>
          <a:p>
            <a:pPr marL="12700" marR="92075" indent="0">
              <a:lnSpc>
                <a:spcPct val="107100"/>
              </a:lnSpc>
            </a:pPr>
            <a:r>
              <a:rPr sz="600" spc="22" baseline="34722" dirty="0" smtClean="0">
                <a:solidFill>
                  <a:srgbClr val="616465"/>
                </a:solidFill>
                <a:latin typeface="Arial"/>
                <a:cs typeface="Arial"/>
              </a:rPr>
              <a:t>6 </a:t>
            </a:r>
            <a:r>
              <a:rPr sz="600" spc="-67" baseline="34722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verage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movie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tic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k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costs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$8.33,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accessed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July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15" dirty="0" smtClean="0">
                <a:solidFill>
                  <a:srgbClr val="616465"/>
                </a:solidFill>
                <a:latin typeface="Arial"/>
                <a:cs typeface="Arial"/>
              </a:rPr>
              <a:t>3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0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  <a:hlinkClick r:id="rId7"/>
              </a:rPr>
              <a:t>http://ww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  <a:hlinkClick r:id="rId7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  <a:hlinkClick r:id="rId7"/>
              </a:rPr>
              <a:t>.hollywoodreporte</a:t>
            </a:r>
            <a:r>
              <a:rPr sz="700" spc="-60" dirty="0" smtClean="0">
                <a:solidFill>
                  <a:srgbClr val="616465"/>
                </a:solidFill>
                <a:latin typeface="Arial"/>
                <a:cs typeface="Arial"/>
                <a:hlinkClick r:id="rId7"/>
              </a:rPr>
              <a:t>r</a:t>
            </a: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  <a:hlinkClick r:id="rId7"/>
              </a:rPr>
              <a:t>.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  <a:hlinkClick r:id="rId7"/>
              </a:rPr>
              <a:t>com/news/average-movie-tic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  <a:hlinkClick r:id="rId7"/>
              </a:rPr>
              <a:t>ket-price-hits-720316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600" spc="-22" baseline="34722" dirty="0" smtClean="0">
                <a:solidFill>
                  <a:srgbClr val="616465"/>
                </a:solidFill>
                <a:latin typeface="Arial"/>
                <a:cs typeface="Arial"/>
              </a:rPr>
              <a:t>7 </a:t>
            </a:r>
            <a:r>
              <a:rPr sz="600" spc="-67" baseline="34722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Apple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S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e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$19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accessed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July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15" dirty="0" smtClean="0">
                <a:solidFill>
                  <a:srgbClr val="616465"/>
                </a:solidFill>
                <a:latin typeface="Arial"/>
                <a:cs typeface="Arial"/>
              </a:rPr>
              <a:t>3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0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,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dirty="0" smtClean="0">
                <a:solidFill>
                  <a:srgbClr val="616465"/>
                </a:solidFill>
                <a:latin typeface="Arial"/>
                <a:cs typeface="Arial"/>
                <a:hlinkClick r:id="rId8"/>
              </a:rPr>
              <a:t>http://stor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  <a:hlinkClick r:id="rId8"/>
              </a:rPr>
              <a:t>e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  <a:hlinkClick r:id="rId8"/>
              </a:rPr>
              <a:t>.appl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  <a:hlinkClick r:id="rId8"/>
              </a:rPr>
              <a:t>e</a:t>
            </a: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  <a:hlinkClick r:id="rId8"/>
              </a:rPr>
              <a:t>.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  <a:hlinkClick r:id="rId8"/>
              </a:rPr>
              <a:t>com/us/buy-iphone/iphone5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  <a:hlinkClick r:id="rId8"/>
              </a:rPr>
              <a:t>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  <a:hlinkClick r:id="rId8"/>
              </a:rPr>
              <a:t>?aid=www-k2-iphone+5c+-+index-n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%40b&amp;cp=k2-iphone+5c+-n%40b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11"/>
          <p:cNvSpPr txBox="1"/>
          <p:nvPr/>
        </p:nvSpPr>
        <p:spPr>
          <a:xfrm>
            <a:off x="2042741" y="6278245"/>
            <a:ext cx="40322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Z140791N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12"/>
          <p:cNvSpPr txBox="1"/>
          <p:nvPr/>
        </p:nvSpPr>
        <p:spPr>
          <a:xfrm>
            <a:off x="5061180" y="6278245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13"/>
          <p:cNvSpPr/>
          <p:nvPr/>
        </p:nvSpPr>
        <p:spPr>
          <a:xfrm>
            <a:off x="1681301" y="2202520"/>
            <a:ext cx="280554" cy="298589"/>
          </a:xfrm>
          <a:custGeom>
            <a:avLst/>
            <a:gdLst/>
            <a:ahLst/>
            <a:cxnLst/>
            <a:rect l="l" t="t" r="r" b="b"/>
            <a:pathLst>
              <a:path w="280554" h="298589">
                <a:moveTo>
                  <a:pt x="181584" y="277660"/>
                </a:moveTo>
                <a:lnTo>
                  <a:pt x="2120" y="277660"/>
                </a:lnTo>
                <a:lnTo>
                  <a:pt x="0" y="279768"/>
                </a:lnTo>
                <a:lnTo>
                  <a:pt x="0" y="296481"/>
                </a:lnTo>
                <a:lnTo>
                  <a:pt x="2120" y="298589"/>
                </a:lnTo>
                <a:lnTo>
                  <a:pt x="181584" y="298589"/>
                </a:lnTo>
                <a:lnTo>
                  <a:pt x="183705" y="296481"/>
                </a:lnTo>
                <a:lnTo>
                  <a:pt x="183705" y="279768"/>
                </a:lnTo>
                <a:lnTo>
                  <a:pt x="181584" y="277660"/>
                </a:lnTo>
                <a:close/>
              </a:path>
              <a:path w="280554" h="298589">
                <a:moveTo>
                  <a:pt x="204630" y="126987"/>
                </a:moveTo>
                <a:lnTo>
                  <a:pt x="168008" y="126987"/>
                </a:lnTo>
                <a:lnTo>
                  <a:pt x="170903" y="126999"/>
                </a:lnTo>
                <a:lnTo>
                  <a:pt x="173647" y="127571"/>
                </a:lnTo>
                <a:lnTo>
                  <a:pt x="189018" y="239001"/>
                </a:lnTo>
                <a:lnTo>
                  <a:pt x="190207" y="244652"/>
                </a:lnTo>
                <a:lnTo>
                  <a:pt x="222402" y="276821"/>
                </a:lnTo>
                <a:lnTo>
                  <a:pt x="228422" y="278117"/>
                </a:lnTo>
                <a:lnTo>
                  <a:pt x="241071" y="278117"/>
                </a:lnTo>
                <a:lnTo>
                  <a:pt x="273603" y="257149"/>
                </a:lnTo>
                <a:lnTo>
                  <a:pt x="233032" y="257149"/>
                </a:lnTo>
                <a:lnTo>
                  <a:pt x="231343" y="256997"/>
                </a:lnTo>
                <a:lnTo>
                  <a:pt x="220865" y="252907"/>
                </a:lnTo>
                <a:lnTo>
                  <a:pt x="219519" y="252031"/>
                </a:lnTo>
                <a:lnTo>
                  <a:pt x="209867" y="234022"/>
                </a:lnTo>
                <a:lnTo>
                  <a:pt x="209867" y="142151"/>
                </a:lnTo>
                <a:lnTo>
                  <a:pt x="208699" y="136626"/>
                </a:lnTo>
                <a:lnTo>
                  <a:pt x="204630" y="126987"/>
                </a:lnTo>
                <a:close/>
              </a:path>
              <a:path w="280554" h="298589">
                <a:moveTo>
                  <a:pt x="160134" y="0"/>
                </a:moveTo>
                <a:lnTo>
                  <a:pt x="23545" y="0"/>
                </a:lnTo>
                <a:lnTo>
                  <a:pt x="15748" y="7823"/>
                </a:lnTo>
                <a:lnTo>
                  <a:pt x="15671" y="275285"/>
                </a:lnTo>
                <a:lnTo>
                  <a:pt x="13296" y="277660"/>
                </a:lnTo>
                <a:lnTo>
                  <a:pt x="170383" y="277660"/>
                </a:lnTo>
                <a:lnTo>
                  <a:pt x="168008" y="275285"/>
                </a:lnTo>
                <a:lnTo>
                  <a:pt x="168008" y="126987"/>
                </a:lnTo>
                <a:lnTo>
                  <a:pt x="204630" y="126987"/>
                </a:lnTo>
                <a:lnTo>
                  <a:pt x="204470" y="126606"/>
                </a:lnTo>
                <a:lnTo>
                  <a:pt x="39052" y="106044"/>
                </a:lnTo>
                <a:lnTo>
                  <a:pt x="36690" y="103644"/>
                </a:lnTo>
                <a:lnTo>
                  <a:pt x="36817" y="23177"/>
                </a:lnTo>
                <a:lnTo>
                  <a:pt x="39052" y="20942"/>
                </a:lnTo>
                <a:lnTo>
                  <a:pt x="168008" y="20942"/>
                </a:lnTo>
                <a:lnTo>
                  <a:pt x="168008" y="7823"/>
                </a:lnTo>
                <a:lnTo>
                  <a:pt x="160134" y="0"/>
                </a:lnTo>
                <a:close/>
              </a:path>
              <a:path w="280554" h="298589">
                <a:moveTo>
                  <a:pt x="193370" y="20827"/>
                </a:moveTo>
                <a:lnTo>
                  <a:pt x="189966" y="21945"/>
                </a:lnTo>
                <a:lnTo>
                  <a:pt x="189712" y="22148"/>
                </a:lnTo>
                <a:lnTo>
                  <a:pt x="186956" y="32715"/>
                </a:lnTo>
                <a:lnTo>
                  <a:pt x="187198" y="33883"/>
                </a:lnTo>
                <a:lnTo>
                  <a:pt x="188023" y="35953"/>
                </a:lnTo>
                <a:lnTo>
                  <a:pt x="188607" y="36842"/>
                </a:lnTo>
                <a:lnTo>
                  <a:pt x="189369" y="37490"/>
                </a:lnTo>
                <a:lnTo>
                  <a:pt x="193725" y="40919"/>
                </a:lnTo>
                <a:lnTo>
                  <a:pt x="197561" y="44856"/>
                </a:lnTo>
                <a:lnTo>
                  <a:pt x="200825" y="49136"/>
                </a:lnTo>
                <a:lnTo>
                  <a:pt x="204127" y="53403"/>
                </a:lnTo>
                <a:lnTo>
                  <a:pt x="206883" y="58051"/>
                </a:lnTo>
                <a:lnTo>
                  <a:pt x="209016" y="62928"/>
                </a:lnTo>
                <a:lnTo>
                  <a:pt x="209854" y="64795"/>
                </a:lnTo>
                <a:lnTo>
                  <a:pt x="211188" y="68668"/>
                </a:lnTo>
                <a:lnTo>
                  <a:pt x="194411" y="97066"/>
                </a:lnTo>
                <a:lnTo>
                  <a:pt x="195986" y="103377"/>
                </a:lnTo>
                <a:lnTo>
                  <a:pt x="201244" y="107518"/>
                </a:lnTo>
                <a:lnTo>
                  <a:pt x="204533" y="110578"/>
                </a:lnTo>
                <a:lnTo>
                  <a:pt x="211505" y="117690"/>
                </a:lnTo>
                <a:lnTo>
                  <a:pt x="215988" y="124561"/>
                </a:lnTo>
                <a:lnTo>
                  <a:pt x="218401" y="132295"/>
                </a:lnTo>
                <a:lnTo>
                  <a:pt x="221193" y="145388"/>
                </a:lnTo>
                <a:lnTo>
                  <a:pt x="224585" y="157628"/>
                </a:lnTo>
                <a:lnTo>
                  <a:pt x="241091" y="195734"/>
                </a:lnTo>
                <a:lnTo>
                  <a:pt x="255765" y="219024"/>
                </a:lnTo>
                <a:lnTo>
                  <a:pt x="256400" y="220090"/>
                </a:lnTo>
                <a:lnTo>
                  <a:pt x="259613" y="235724"/>
                </a:lnTo>
                <a:lnTo>
                  <a:pt x="258940" y="239001"/>
                </a:lnTo>
                <a:lnTo>
                  <a:pt x="257657" y="241960"/>
                </a:lnTo>
                <a:lnTo>
                  <a:pt x="256400" y="244932"/>
                </a:lnTo>
                <a:lnTo>
                  <a:pt x="238188" y="257149"/>
                </a:lnTo>
                <a:lnTo>
                  <a:pt x="273603" y="257149"/>
                </a:lnTo>
                <a:lnTo>
                  <a:pt x="274650" y="255612"/>
                </a:lnTo>
                <a:lnTo>
                  <a:pt x="279285" y="244652"/>
                </a:lnTo>
                <a:lnTo>
                  <a:pt x="280487" y="239001"/>
                </a:lnTo>
                <a:lnTo>
                  <a:pt x="280554" y="229654"/>
                </a:lnTo>
                <a:lnTo>
                  <a:pt x="280377" y="227406"/>
                </a:lnTo>
                <a:lnTo>
                  <a:pt x="272110" y="205866"/>
                </a:lnTo>
                <a:lnTo>
                  <a:pt x="264979" y="195325"/>
                </a:lnTo>
                <a:lnTo>
                  <a:pt x="247596" y="160151"/>
                </a:lnTo>
                <a:lnTo>
                  <a:pt x="237375" y="117305"/>
                </a:lnTo>
                <a:lnTo>
                  <a:pt x="236236" y="106565"/>
                </a:lnTo>
                <a:lnTo>
                  <a:pt x="215036" y="106565"/>
                </a:lnTo>
                <a:lnTo>
                  <a:pt x="212204" y="103377"/>
                </a:lnTo>
                <a:lnTo>
                  <a:pt x="209346" y="100495"/>
                </a:lnTo>
                <a:lnTo>
                  <a:pt x="206019" y="97967"/>
                </a:lnTo>
                <a:lnTo>
                  <a:pt x="214388" y="83807"/>
                </a:lnTo>
                <a:lnTo>
                  <a:pt x="235297" y="83807"/>
                </a:lnTo>
                <a:lnTo>
                  <a:pt x="234645" y="79133"/>
                </a:lnTo>
                <a:lnTo>
                  <a:pt x="216712" y="40131"/>
                </a:lnTo>
                <a:lnTo>
                  <a:pt x="193827" y="20942"/>
                </a:lnTo>
                <a:lnTo>
                  <a:pt x="193370" y="20827"/>
                </a:lnTo>
                <a:close/>
              </a:path>
              <a:path w="280554" h="298589">
                <a:moveTo>
                  <a:pt x="235297" y="83807"/>
                </a:moveTo>
                <a:lnTo>
                  <a:pt x="214388" y="83807"/>
                </a:lnTo>
                <a:lnTo>
                  <a:pt x="214613" y="86321"/>
                </a:lnTo>
                <a:lnTo>
                  <a:pt x="214677" y="100495"/>
                </a:lnTo>
                <a:lnTo>
                  <a:pt x="214744" y="102247"/>
                </a:lnTo>
                <a:lnTo>
                  <a:pt x="215036" y="106565"/>
                </a:lnTo>
                <a:lnTo>
                  <a:pt x="236236" y="106565"/>
                </a:lnTo>
                <a:lnTo>
                  <a:pt x="236084" y="105135"/>
                </a:lnTo>
                <a:lnTo>
                  <a:pt x="235680" y="95111"/>
                </a:lnTo>
                <a:lnTo>
                  <a:pt x="235648" y="86321"/>
                </a:lnTo>
                <a:lnTo>
                  <a:pt x="235297" y="83807"/>
                </a:lnTo>
                <a:close/>
              </a:path>
              <a:path w="280554" h="298589">
                <a:moveTo>
                  <a:pt x="168008" y="20942"/>
                </a:moveTo>
                <a:lnTo>
                  <a:pt x="144716" y="20942"/>
                </a:lnTo>
                <a:lnTo>
                  <a:pt x="147091" y="23304"/>
                </a:lnTo>
                <a:lnTo>
                  <a:pt x="147091" y="103644"/>
                </a:lnTo>
                <a:lnTo>
                  <a:pt x="144716" y="106044"/>
                </a:lnTo>
                <a:lnTo>
                  <a:pt x="168008" y="106044"/>
                </a:lnTo>
                <a:lnTo>
                  <a:pt x="168008" y="20942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14"/>
          <p:cNvSpPr/>
          <p:nvPr/>
        </p:nvSpPr>
        <p:spPr>
          <a:xfrm>
            <a:off x="1858766" y="2761204"/>
            <a:ext cx="79095" cy="75145"/>
          </a:xfrm>
          <a:custGeom>
            <a:avLst/>
            <a:gdLst/>
            <a:ahLst/>
            <a:cxnLst/>
            <a:rect l="l" t="t" r="r" b="b"/>
            <a:pathLst>
              <a:path w="79095" h="75145">
                <a:moveTo>
                  <a:pt x="73202" y="0"/>
                </a:moveTo>
                <a:lnTo>
                  <a:pt x="65900" y="0"/>
                </a:lnTo>
                <a:lnTo>
                  <a:pt x="41694" y="703"/>
                </a:lnTo>
                <a:lnTo>
                  <a:pt x="7870" y="23161"/>
                </a:lnTo>
                <a:lnTo>
                  <a:pt x="0" y="50088"/>
                </a:lnTo>
                <a:lnTo>
                  <a:pt x="0" y="75145"/>
                </a:lnTo>
                <a:lnTo>
                  <a:pt x="26365" y="75145"/>
                </a:lnTo>
                <a:lnTo>
                  <a:pt x="28134" y="41096"/>
                </a:lnTo>
                <a:lnTo>
                  <a:pt x="36730" y="30484"/>
                </a:lnTo>
                <a:lnTo>
                  <a:pt x="50088" y="26352"/>
                </a:lnTo>
                <a:lnTo>
                  <a:pt x="73202" y="26352"/>
                </a:lnTo>
                <a:lnTo>
                  <a:pt x="79095" y="20459"/>
                </a:lnTo>
                <a:lnTo>
                  <a:pt x="79095" y="5892"/>
                </a:lnTo>
                <a:lnTo>
                  <a:pt x="73202" y="0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15"/>
          <p:cNvSpPr/>
          <p:nvPr/>
        </p:nvSpPr>
        <p:spPr>
          <a:xfrm>
            <a:off x="1634917" y="2680399"/>
            <a:ext cx="136550" cy="140500"/>
          </a:xfrm>
          <a:custGeom>
            <a:avLst/>
            <a:gdLst/>
            <a:ahLst/>
            <a:cxnLst/>
            <a:rect l="l" t="t" r="r" b="b"/>
            <a:pathLst>
              <a:path w="136550" h="140500">
                <a:moveTo>
                  <a:pt x="136550" y="0"/>
                </a:moveTo>
                <a:lnTo>
                  <a:pt x="93191" y="6770"/>
                </a:lnTo>
                <a:lnTo>
                  <a:pt x="55574" y="25614"/>
                </a:lnTo>
                <a:lnTo>
                  <a:pt x="25982" y="54329"/>
                </a:lnTo>
                <a:lnTo>
                  <a:pt x="6698" y="90713"/>
                </a:lnTo>
                <a:lnTo>
                  <a:pt x="0" y="134531"/>
                </a:lnTo>
                <a:lnTo>
                  <a:pt x="279" y="137528"/>
                </a:lnTo>
                <a:lnTo>
                  <a:pt x="482" y="140500"/>
                </a:lnTo>
                <a:lnTo>
                  <a:pt x="136550" y="140500"/>
                </a:lnTo>
                <a:lnTo>
                  <a:pt x="136550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16"/>
          <p:cNvSpPr/>
          <p:nvPr/>
        </p:nvSpPr>
        <p:spPr>
          <a:xfrm>
            <a:off x="1634919" y="2834956"/>
            <a:ext cx="264695" cy="80797"/>
          </a:xfrm>
          <a:custGeom>
            <a:avLst/>
            <a:gdLst/>
            <a:ahLst/>
            <a:cxnLst/>
            <a:rect l="l" t="t" r="r" b="b"/>
            <a:pathLst>
              <a:path w="264695" h="80797">
                <a:moveTo>
                  <a:pt x="193713" y="41072"/>
                </a:moveTo>
                <a:lnTo>
                  <a:pt x="59904" y="41072"/>
                </a:lnTo>
                <a:lnTo>
                  <a:pt x="76270" y="42367"/>
                </a:lnTo>
                <a:lnTo>
                  <a:pt x="90169" y="46679"/>
                </a:lnTo>
                <a:lnTo>
                  <a:pt x="101488" y="53591"/>
                </a:lnTo>
                <a:lnTo>
                  <a:pt x="110118" y="62685"/>
                </a:lnTo>
                <a:lnTo>
                  <a:pt x="115949" y="73541"/>
                </a:lnTo>
                <a:lnTo>
                  <a:pt x="148894" y="80797"/>
                </a:lnTo>
                <a:lnTo>
                  <a:pt x="153532" y="67864"/>
                </a:lnTo>
                <a:lnTo>
                  <a:pt x="161303" y="56818"/>
                </a:lnTo>
                <a:lnTo>
                  <a:pt x="171665" y="48200"/>
                </a:lnTo>
                <a:lnTo>
                  <a:pt x="184075" y="42552"/>
                </a:lnTo>
                <a:lnTo>
                  <a:pt x="193713" y="41072"/>
                </a:lnTo>
                <a:close/>
              </a:path>
              <a:path w="264695" h="80797">
                <a:moveTo>
                  <a:pt x="264695" y="40416"/>
                </a:moveTo>
                <a:lnTo>
                  <a:pt x="197990" y="40416"/>
                </a:lnTo>
                <a:lnTo>
                  <a:pt x="211920" y="42244"/>
                </a:lnTo>
                <a:lnTo>
                  <a:pt x="224303" y="47406"/>
                </a:lnTo>
                <a:lnTo>
                  <a:pt x="234706" y="55405"/>
                </a:lnTo>
                <a:lnTo>
                  <a:pt x="242692" y="65748"/>
                </a:lnTo>
                <a:lnTo>
                  <a:pt x="254045" y="59185"/>
                </a:lnTo>
                <a:lnTo>
                  <a:pt x="261961" y="48805"/>
                </a:lnTo>
                <a:lnTo>
                  <a:pt x="264695" y="40416"/>
                </a:lnTo>
                <a:close/>
              </a:path>
              <a:path w="264695" h="80797">
                <a:moveTo>
                  <a:pt x="266954" y="0"/>
                </a:moveTo>
                <a:lnTo>
                  <a:pt x="0" y="0"/>
                </a:lnTo>
                <a:lnTo>
                  <a:pt x="0" y="26911"/>
                </a:lnTo>
                <a:lnTo>
                  <a:pt x="1692" y="40416"/>
                </a:lnTo>
                <a:lnTo>
                  <a:pt x="6480" y="52650"/>
                </a:lnTo>
                <a:lnTo>
                  <a:pt x="13933" y="63200"/>
                </a:lnTo>
                <a:lnTo>
                  <a:pt x="24514" y="56316"/>
                </a:lnTo>
                <a:lnTo>
                  <a:pt x="35661" y="49763"/>
                </a:lnTo>
                <a:lnTo>
                  <a:pt x="47437" y="44397"/>
                </a:lnTo>
                <a:lnTo>
                  <a:pt x="59904" y="41072"/>
                </a:lnTo>
                <a:lnTo>
                  <a:pt x="193713" y="41072"/>
                </a:lnTo>
                <a:lnTo>
                  <a:pt x="197990" y="40416"/>
                </a:lnTo>
                <a:lnTo>
                  <a:pt x="264696" y="40414"/>
                </a:lnTo>
                <a:lnTo>
                  <a:pt x="266230" y="35706"/>
                </a:lnTo>
                <a:lnTo>
                  <a:pt x="266954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17"/>
          <p:cNvSpPr/>
          <p:nvPr/>
        </p:nvSpPr>
        <p:spPr>
          <a:xfrm>
            <a:off x="1793889" y="2885885"/>
            <a:ext cx="79931" cy="78835"/>
          </a:xfrm>
          <a:custGeom>
            <a:avLst/>
            <a:gdLst/>
            <a:ahLst/>
            <a:cxnLst/>
            <a:rect l="l" t="t" r="r" b="b"/>
            <a:pathLst>
              <a:path w="79931" h="78834">
                <a:moveTo>
                  <a:pt x="39740" y="0"/>
                </a:moveTo>
                <a:lnTo>
                  <a:pt x="25652" y="2537"/>
                </a:lnTo>
                <a:lnTo>
                  <a:pt x="13719" y="9531"/>
                </a:lnTo>
                <a:lnTo>
                  <a:pt x="4861" y="20054"/>
                </a:lnTo>
                <a:lnTo>
                  <a:pt x="0" y="33179"/>
                </a:lnTo>
                <a:lnTo>
                  <a:pt x="1786" y="49605"/>
                </a:lnTo>
                <a:lnTo>
                  <a:pt x="7445" y="62912"/>
                </a:lnTo>
                <a:lnTo>
                  <a:pt x="16254" y="72767"/>
                </a:lnTo>
                <a:lnTo>
                  <a:pt x="27492" y="78834"/>
                </a:lnTo>
                <a:lnTo>
                  <a:pt x="45211" y="77911"/>
                </a:lnTo>
                <a:lnTo>
                  <a:pt x="59382" y="73367"/>
                </a:lnTo>
                <a:lnTo>
                  <a:pt x="69938" y="65836"/>
                </a:lnTo>
                <a:lnTo>
                  <a:pt x="76810" y="55952"/>
                </a:lnTo>
                <a:lnTo>
                  <a:pt x="77270" y="54241"/>
                </a:lnTo>
                <a:lnTo>
                  <a:pt x="32082" y="54241"/>
                </a:lnTo>
                <a:lnTo>
                  <a:pt x="25897" y="48044"/>
                </a:lnTo>
                <a:lnTo>
                  <a:pt x="25897" y="32753"/>
                </a:lnTo>
                <a:lnTo>
                  <a:pt x="32082" y="26543"/>
                </a:lnTo>
                <a:lnTo>
                  <a:pt x="76560" y="26543"/>
                </a:lnTo>
                <a:lnTo>
                  <a:pt x="71441" y="16212"/>
                </a:lnTo>
                <a:lnTo>
                  <a:pt x="61843" y="6805"/>
                </a:lnTo>
                <a:lnTo>
                  <a:pt x="49743" y="1269"/>
                </a:lnTo>
                <a:lnTo>
                  <a:pt x="39740" y="0"/>
                </a:lnTo>
                <a:close/>
              </a:path>
              <a:path w="79931" h="78834">
                <a:moveTo>
                  <a:pt x="76560" y="26543"/>
                </a:moveTo>
                <a:lnTo>
                  <a:pt x="47373" y="26543"/>
                </a:lnTo>
                <a:lnTo>
                  <a:pt x="53583" y="32753"/>
                </a:lnTo>
                <a:lnTo>
                  <a:pt x="53583" y="48044"/>
                </a:lnTo>
                <a:lnTo>
                  <a:pt x="47373" y="54241"/>
                </a:lnTo>
                <a:lnTo>
                  <a:pt x="77270" y="54241"/>
                </a:lnTo>
                <a:lnTo>
                  <a:pt x="79931" y="44350"/>
                </a:lnTo>
                <a:lnTo>
                  <a:pt x="77737" y="28917"/>
                </a:lnTo>
                <a:lnTo>
                  <a:pt x="76560" y="26543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18"/>
          <p:cNvSpPr/>
          <p:nvPr/>
        </p:nvSpPr>
        <p:spPr>
          <a:xfrm>
            <a:off x="1663402" y="2885890"/>
            <a:ext cx="79952" cy="78831"/>
          </a:xfrm>
          <a:custGeom>
            <a:avLst/>
            <a:gdLst/>
            <a:ahLst/>
            <a:cxnLst/>
            <a:rect l="l" t="t" r="r" b="b"/>
            <a:pathLst>
              <a:path w="79952" h="78830">
                <a:moveTo>
                  <a:pt x="39751" y="0"/>
                </a:moveTo>
                <a:lnTo>
                  <a:pt x="25663" y="2536"/>
                </a:lnTo>
                <a:lnTo>
                  <a:pt x="13727" y="9528"/>
                </a:lnTo>
                <a:lnTo>
                  <a:pt x="4866" y="20048"/>
                </a:lnTo>
                <a:lnTo>
                  <a:pt x="0" y="33170"/>
                </a:lnTo>
                <a:lnTo>
                  <a:pt x="1785" y="49596"/>
                </a:lnTo>
                <a:lnTo>
                  <a:pt x="7444" y="62904"/>
                </a:lnTo>
                <a:lnTo>
                  <a:pt x="16252" y="72760"/>
                </a:lnTo>
                <a:lnTo>
                  <a:pt x="27488" y="78830"/>
                </a:lnTo>
                <a:lnTo>
                  <a:pt x="45215" y="77910"/>
                </a:lnTo>
                <a:lnTo>
                  <a:pt x="59391" y="73370"/>
                </a:lnTo>
                <a:lnTo>
                  <a:pt x="69950" y="65844"/>
                </a:lnTo>
                <a:lnTo>
                  <a:pt x="76826" y="55966"/>
                </a:lnTo>
                <a:lnTo>
                  <a:pt x="77291" y="54241"/>
                </a:lnTo>
                <a:lnTo>
                  <a:pt x="32106" y="54241"/>
                </a:lnTo>
                <a:lnTo>
                  <a:pt x="25908" y="48044"/>
                </a:lnTo>
                <a:lnTo>
                  <a:pt x="25908" y="32753"/>
                </a:lnTo>
                <a:lnTo>
                  <a:pt x="32106" y="26543"/>
                </a:lnTo>
                <a:lnTo>
                  <a:pt x="76577" y="26543"/>
                </a:lnTo>
                <a:lnTo>
                  <a:pt x="71470" y="16225"/>
                </a:lnTo>
                <a:lnTo>
                  <a:pt x="61877" y="6816"/>
                </a:lnTo>
                <a:lnTo>
                  <a:pt x="49781" y="1275"/>
                </a:lnTo>
                <a:lnTo>
                  <a:pt x="39751" y="0"/>
                </a:lnTo>
                <a:close/>
              </a:path>
              <a:path w="79952" h="78830">
                <a:moveTo>
                  <a:pt x="76577" y="26543"/>
                </a:moveTo>
                <a:lnTo>
                  <a:pt x="47396" y="26543"/>
                </a:lnTo>
                <a:lnTo>
                  <a:pt x="53607" y="32753"/>
                </a:lnTo>
                <a:lnTo>
                  <a:pt x="53607" y="48044"/>
                </a:lnTo>
                <a:lnTo>
                  <a:pt x="47396" y="54241"/>
                </a:lnTo>
                <a:lnTo>
                  <a:pt x="77291" y="54241"/>
                </a:lnTo>
                <a:lnTo>
                  <a:pt x="79952" y="44371"/>
                </a:lnTo>
                <a:lnTo>
                  <a:pt x="77761" y="28933"/>
                </a:lnTo>
                <a:lnTo>
                  <a:pt x="76577" y="26543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19"/>
          <p:cNvSpPr/>
          <p:nvPr/>
        </p:nvSpPr>
        <p:spPr>
          <a:xfrm>
            <a:off x="1636572" y="3129822"/>
            <a:ext cx="316852" cy="184175"/>
          </a:xfrm>
          <a:custGeom>
            <a:avLst/>
            <a:gdLst/>
            <a:ahLst/>
            <a:cxnLst/>
            <a:rect l="l" t="t" r="r" b="b"/>
            <a:pathLst>
              <a:path w="316852" h="184175">
                <a:moveTo>
                  <a:pt x="0" y="153911"/>
                </a:moveTo>
                <a:lnTo>
                  <a:pt x="0" y="176898"/>
                </a:lnTo>
                <a:lnTo>
                  <a:pt x="7264" y="184175"/>
                </a:lnTo>
                <a:lnTo>
                  <a:pt x="309575" y="184175"/>
                </a:lnTo>
                <a:lnTo>
                  <a:pt x="316852" y="176898"/>
                </a:lnTo>
                <a:lnTo>
                  <a:pt x="316852" y="165773"/>
                </a:lnTo>
                <a:lnTo>
                  <a:pt x="30543" y="165773"/>
                </a:lnTo>
                <a:lnTo>
                  <a:pt x="30543" y="154368"/>
                </a:lnTo>
                <a:lnTo>
                  <a:pt x="1739" y="154368"/>
                </a:lnTo>
                <a:lnTo>
                  <a:pt x="850" y="154190"/>
                </a:lnTo>
                <a:lnTo>
                  <a:pt x="0" y="153911"/>
                </a:lnTo>
                <a:close/>
              </a:path>
              <a:path w="316852" h="184175">
                <a:moveTo>
                  <a:pt x="316852" y="18389"/>
                </a:moveTo>
                <a:lnTo>
                  <a:pt x="284238" y="18389"/>
                </a:lnTo>
                <a:lnTo>
                  <a:pt x="284238" y="165773"/>
                </a:lnTo>
                <a:lnTo>
                  <a:pt x="316852" y="165773"/>
                </a:lnTo>
                <a:lnTo>
                  <a:pt x="316852" y="154368"/>
                </a:lnTo>
                <a:lnTo>
                  <a:pt x="307403" y="154368"/>
                </a:lnTo>
                <a:lnTo>
                  <a:pt x="303301" y="150279"/>
                </a:lnTo>
                <a:lnTo>
                  <a:pt x="303301" y="140182"/>
                </a:lnTo>
                <a:lnTo>
                  <a:pt x="307403" y="136080"/>
                </a:lnTo>
                <a:lnTo>
                  <a:pt x="316852" y="136080"/>
                </a:lnTo>
                <a:lnTo>
                  <a:pt x="316852" y="126936"/>
                </a:lnTo>
                <a:lnTo>
                  <a:pt x="307403" y="126936"/>
                </a:lnTo>
                <a:lnTo>
                  <a:pt x="303301" y="122859"/>
                </a:lnTo>
                <a:lnTo>
                  <a:pt x="303301" y="112750"/>
                </a:lnTo>
                <a:lnTo>
                  <a:pt x="307403" y="108686"/>
                </a:lnTo>
                <a:lnTo>
                  <a:pt x="316852" y="108686"/>
                </a:lnTo>
                <a:lnTo>
                  <a:pt x="316852" y="99529"/>
                </a:lnTo>
                <a:lnTo>
                  <a:pt x="307403" y="99529"/>
                </a:lnTo>
                <a:lnTo>
                  <a:pt x="303301" y="95453"/>
                </a:lnTo>
                <a:lnTo>
                  <a:pt x="303301" y="85356"/>
                </a:lnTo>
                <a:lnTo>
                  <a:pt x="307403" y="81254"/>
                </a:lnTo>
                <a:lnTo>
                  <a:pt x="316852" y="81254"/>
                </a:lnTo>
                <a:lnTo>
                  <a:pt x="316852" y="72110"/>
                </a:lnTo>
                <a:lnTo>
                  <a:pt x="307403" y="72110"/>
                </a:lnTo>
                <a:lnTo>
                  <a:pt x="303301" y="68021"/>
                </a:lnTo>
                <a:lnTo>
                  <a:pt x="303301" y="57937"/>
                </a:lnTo>
                <a:lnTo>
                  <a:pt x="307403" y="53835"/>
                </a:lnTo>
                <a:lnTo>
                  <a:pt x="316852" y="53835"/>
                </a:lnTo>
                <a:lnTo>
                  <a:pt x="316852" y="44703"/>
                </a:lnTo>
                <a:lnTo>
                  <a:pt x="307403" y="44703"/>
                </a:lnTo>
                <a:lnTo>
                  <a:pt x="303301" y="40601"/>
                </a:lnTo>
                <a:lnTo>
                  <a:pt x="303301" y="30505"/>
                </a:lnTo>
                <a:lnTo>
                  <a:pt x="307403" y="26415"/>
                </a:lnTo>
                <a:lnTo>
                  <a:pt x="316852" y="26415"/>
                </a:lnTo>
                <a:lnTo>
                  <a:pt x="316852" y="18389"/>
                </a:lnTo>
                <a:close/>
              </a:path>
              <a:path w="316852" h="184175">
                <a:moveTo>
                  <a:pt x="30543" y="136080"/>
                </a:moveTo>
                <a:lnTo>
                  <a:pt x="7759" y="136080"/>
                </a:lnTo>
                <a:lnTo>
                  <a:pt x="11849" y="140182"/>
                </a:lnTo>
                <a:lnTo>
                  <a:pt x="11849" y="150279"/>
                </a:lnTo>
                <a:lnTo>
                  <a:pt x="7759" y="154368"/>
                </a:lnTo>
                <a:lnTo>
                  <a:pt x="30543" y="154368"/>
                </a:lnTo>
                <a:lnTo>
                  <a:pt x="30543" y="136080"/>
                </a:lnTo>
                <a:close/>
              </a:path>
              <a:path w="316852" h="184175">
                <a:moveTo>
                  <a:pt x="316852" y="153200"/>
                </a:moveTo>
                <a:lnTo>
                  <a:pt x="315531" y="153911"/>
                </a:lnTo>
                <a:lnTo>
                  <a:pt x="314058" y="154368"/>
                </a:lnTo>
                <a:lnTo>
                  <a:pt x="316852" y="154368"/>
                </a:lnTo>
                <a:lnTo>
                  <a:pt x="316852" y="153200"/>
                </a:lnTo>
                <a:close/>
              </a:path>
              <a:path w="316852" h="184175">
                <a:moveTo>
                  <a:pt x="316852" y="136080"/>
                </a:moveTo>
                <a:lnTo>
                  <a:pt x="314058" y="136080"/>
                </a:lnTo>
                <a:lnTo>
                  <a:pt x="315531" y="136550"/>
                </a:lnTo>
                <a:lnTo>
                  <a:pt x="316852" y="137274"/>
                </a:lnTo>
                <a:lnTo>
                  <a:pt x="316852" y="136080"/>
                </a:lnTo>
                <a:close/>
              </a:path>
              <a:path w="316852" h="184175">
                <a:moveTo>
                  <a:pt x="0" y="126491"/>
                </a:moveTo>
                <a:lnTo>
                  <a:pt x="0" y="136550"/>
                </a:lnTo>
                <a:lnTo>
                  <a:pt x="850" y="136283"/>
                </a:lnTo>
                <a:lnTo>
                  <a:pt x="1739" y="136080"/>
                </a:lnTo>
                <a:lnTo>
                  <a:pt x="30543" y="136080"/>
                </a:lnTo>
                <a:lnTo>
                  <a:pt x="30543" y="126936"/>
                </a:lnTo>
                <a:lnTo>
                  <a:pt x="1739" y="126936"/>
                </a:lnTo>
                <a:lnTo>
                  <a:pt x="850" y="126771"/>
                </a:lnTo>
                <a:lnTo>
                  <a:pt x="0" y="126491"/>
                </a:lnTo>
                <a:close/>
              </a:path>
              <a:path w="316852" h="184175">
                <a:moveTo>
                  <a:pt x="30543" y="108686"/>
                </a:moveTo>
                <a:lnTo>
                  <a:pt x="7759" y="108686"/>
                </a:lnTo>
                <a:lnTo>
                  <a:pt x="11849" y="112750"/>
                </a:lnTo>
                <a:lnTo>
                  <a:pt x="11849" y="122859"/>
                </a:lnTo>
                <a:lnTo>
                  <a:pt x="7759" y="126936"/>
                </a:lnTo>
                <a:lnTo>
                  <a:pt x="30543" y="126936"/>
                </a:lnTo>
                <a:lnTo>
                  <a:pt x="30543" y="108686"/>
                </a:lnTo>
                <a:close/>
              </a:path>
              <a:path w="316852" h="184175">
                <a:moveTo>
                  <a:pt x="316852" y="125768"/>
                </a:moveTo>
                <a:lnTo>
                  <a:pt x="315531" y="126491"/>
                </a:lnTo>
                <a:lnTo>
                  <a:pt x="314058" y="126936"/>
                </a:lnTo>
                <a:lnTo>
                  <a:pt x="316852" y="126936"/>
                </a:lnTo>
                <a:lnTo>
                  <a:pt x="316852" y="125768"/>
                </a:lnTo>
                <a:close/>
              </a:path>
              <a:path w="316852" h="184175">
                <a:moveTo>
                  <a:pt x="316852" y="108686"/>
                </a:moveTo>
                <a:lnTo>
                  <a:pt x="314058" y="108686"/>
                </a:lnTo>
                <a:lnTo>
                  <a:pt x="315531" y="109118"/>
                </a:lnTo>
                <a:lnTo>
                  <a:pt x="316852" y="109854"/>
                </a:lnTo>
                <a:lnTo>
                  <a:pt x="316852" y="108686"/>
                </a:lnTo>
                <a:close/>
              </a:path>
              <a:path w="316852" h="184175">
                <a:moveTo>
                  <a:pt x="0" y="99085"/>
                </a:moveTo>
                <a:lnTo>
                  <a:pt x="0" y="109118"/>
                </a:lnTo>
                <a:lnTo>
                  <a:pt x="850" y="108851"/>
                </a:lnTo>
                <a:lnTo>
                  <a:pt x="1739" y="108686"/>
                </a:lnTo>
                <a:lnTo>
                  <a:pt x="30543" y="108686"/>
                </a:lnTo>
                <a:lnTo>
                  <a:pt x="30543" y="99529"/>
                </a:lnTo>
                <a:lnTo>
                  <a:pt x="1739" y="99529"/>
                </a:lnTo>
                <a:lnTo>
                  <a:pt x="850" y="99352"/>
                </a:lnTo>
                <a:lnTo>
                  <a:pt x="0" y="99085"/>
                </a:lnTo>
                <a:close/>
              </a:path>
              <a:path w="316852" h="184175">
                <a:moveTo>
                  <a:pt x="30543" y="81254"/>
                </a:moveTo>
                <a:lnTo>
                  <a:pt x="7759" y="81254"/>
                </a:lnTo>
                <a:lnTo>
                  <a:pt x="11849" y="85356"/>
                </a:lnTo>
                <a:lnTo>
                  <a:pt x="11849" y="95453"/>
                </a:lnTo>
                <a:lnTo>
                  <a:pt x="7759" y="99529"/>
                </a:lnTo>
                <a:lnTo>
                  <a:pt x="30543" y="99529"/>
                </a:lnTo>
                <a:lnTo>
                  <a:pt x="30543" y="81254"/>
                </a:lnTo>
                <a:close/>
              </a:path>
              <a:path w="316852" h="184175">
                <a:moveTo>
                  <a:pt x="316852" y="98348"/>
                </a:moveTo>
                <a:lnTo>
                  <a:pt x="315531" y="99085"/>
                </a:lnTo>
                <a:lnTo>
                  <a:pt x="314058" y="99529"/>
                </a:lnTo>
                <a:lnTo>
                  <a:pt x="316852" y="99529"/>
                </a:lnTo>
                <a:lnTo>
                  <a:pt x="316852" y="98348"/>
                </a:lnTo>
                <a:close/>
              </a:path>
              <a:path w="316852" h="184175">
                <a:moveTo>
                  <a:pt x="316852" y="81254"/>
                </a:moveTo>
                <a:lnTo>
                  <a:pt x="314058" y="81254"/>
                </a:lnTo>
                <a:lnTo>
                  <a:pt x="315531" y="81699"/>
                </a:lnTo>
                <a:lnTo>
                  <a:pt x="316852" y="82410"/>
                </a:lnTo>
                <a:lnTo>
                  <a:pt x="316852" y="81254"/>
                </a:lnTo>
                <a:close/>
              </a:path>
              <a:path w="316852" h="184175">
                <a:moveTo>
                  <a:pt x="0" y="71653"/>
                </a:moveTo>
                <a:lnTo>
                  <a:pt x="0" y="81699"/>
                </a:lnTo>
                <a:lnTo>
                  <a:pt x="850" y="81419"/>
                </a:lnTo>
                <a:lnTo>
                  <a:pt x="1739" y="81254"/>
                </a:lnTo>
                <a:lnTo>
                  <a:pt x="30543" y="81254"/>
                </a:lnTo>
                <a:lnTo>
                  <a:pt x="30543" y="72110"/>
                </a:lnTo>
                <a:lnTo>
                  <a:pt x="1739" y="72110"/>
                </a:lnTo>
                <a:lnTo>
                  <a:pt x="850" y="71932"/>
                </a:lnTo>
                <a:lnTo>
                  <a:pt x="0" y="71653"/>
                </a:lnTo>
                <a:close/>
              </a:path>
              <a:path w="316852" h="184175">
                <a:moveTo>
                  <a:pt x="30543" y="53835"/>
                </a:moveTo>
                <a:lnTo>
                  <a:pt x="7759" y="53835"/>
                </a:lnTo>
                <a:lnTo>
                  <a:pt x="11849" y="57937"/>
                </a:lnTo>
                <a:lnTo>
                  <a:pt x="11849" y="68021"/>
                </a:lnTo>
                <a:lnTo>
                  <a:pt x="7759" y="72110"/>
                </a:lnTo>
                <a:lnTo>
                  <a:pt x="30543" y="72110"/>
                </a:lnTo>
                <a:lnTo>
                  <a:pt x="30543" y="53835"/>
                </a:lnTo>
                <a:close/>
              </a:path>
              <a:path w="316852" h="184175">
                <a:moveTo>
                  <a:pt x="316852" y="70929"/>
                </a:moveTo>
                <a:lnTo>
                  <a:pt x="315531" y="71653"/>
                </a:lnTo>
                <a:lnTo>
                  <a:pt x="314058" y="72110"/>
                </a:lnTo>
                <a:lnTo>
                  <a:pt x="316852" y="72110"/>
                </a:lnTo>
                <a:lnTo>
                  <a:pt x="316852" y="70929"/>
                </a:lnTo>
                <a:close/>
              </a:path>
              <a:path w="316852" h="184175">
                <a:moveTo>
                  <a:pt x="316852" y="53835"/>
                </a:moveTo>
                <a:lnTo>
                  <a:pt x="314058" y="53835"/>
                </a:lnTo>
                <a:lnTo>
                  <a:pt x="315531" y="54292"/>
                </a:lnTo>
                <a:lnTo>
                  <a:pt x="316852" y="54990"/>
                </a:lnTo>
                <a:lnTo>
                  <a:pt x="316852" y="53835"/>
                </a:lnTo>
                <a:close/>
              </a:path>
              <a:path w="316852" h="184175">
                <a:moveTo>
                  <a:pt x="0" y="44234"/>
                </a:moveTo>
                <a:lnTo>
                  <a:pt x="0" y="54292"/>
                </a:lnTo>
                <a:lnTo>
                  <a:pt x="850" y="54013"/>
                </a:lnTo>
                <a:lnTo>
                  <a:pt x="1739" y="53835"/>
                </a:lnTo>
                <a:lnTo>
                  <a:pt x="30543" y="53835"/>
                </a:lnTo>
                <a:lnTo>
                  <a:pt x="30543" y="44703"/>
                </a:lnTo>
                <a:lnTo>
                  <a:pt x="1739" y="44703"/>
                </a:lnTo>
                <a:lnTo>
                  <a:pt x="850" y="44500"/>
                </a:lnTo>
                <a:lnTo>
                  <a:pt x="0" y="44234"/>
                </a:lnTo>
                <a:close/>
              </a:path>
              <a:path w="316852" h="184175">
                <a:moveTo>
                  <a:pt x="30543" y="26415"/>
                </a:moveTo>
                <a:lnTo>
                  <a:pt x="7759" y="26415"/>
                </a:lnTo>
                <a:lnTo>
                  <a:pt x="11849" y="30505"/>
                </a:lnTo>
                <a:lnTo>
                  <a:pt x="11849" y="40601"/>
                </a:lnTo>
                <a:lnTo>
                  <a:pt x="7759" y="44703"/>
                </a:lnTo>
                <a:lnTo>
                  <a:pt x="30543" y="44703"/>
                </a:lnTo>
                <a:lnTo>
                  <a:pt x="30543" y="26415"/>
                </a:lnTo>
                <a:close/>
              </a:path>
              <a:path w="316852" h="184175">
                <a:moveTo>
                  <a:pt x="316852" y="43522"/>
                </a:moveTo>
                <a:lnTo>
                  <a:pt x="315531" y="44234"/>
                </a:lnTo>
                <a:lnTo>
                  <a:pt x="314058" y="44703"/>
                </a:lnTo>
                <a:lnTo>
                  <a:pt x="316852" y="44703"/>
                </a:lnTo>
                <a:lnTo>
                  <a:pt x="316852" y="43522"/>
                </a:lnTo>
                <a:close/>
              </a:path>
              <a:path w="316852" h="184175">
                <a:moveTo>
                  <a:pt x="316852" y="26415"/>
                </a:moveTo>
                <a:lnTo>
                  <a:pt x="314058" y="26415"/>
                </a:lnTo>
                <a:lnTo>
                  <a:pt x="315531" y="26860"/>
                </a:lnTo>
                <a:lnTo>
                  <a:pt x="316852" y="27584"/>
                </a:lnTo>
                <a:lnTo>
                  <a:pt x="316852" y="26415"/>
                </a:lnTo>
                <a:close/>
              </a:path>
              <a:path w="316852" h="184175">
                <a:moveTo>
                  <a:pt x="309575" y="0"/>
                </a:moveTo>
                <a:lnTo>
                  <a:pt x="7264" y="0"/>
                </a:lnTo>
                <a:lnTo>
                  <a:pt x="0" y="7289"/>
                </a:lnTo>
                <a:lnTo>
                  <a:pt x="0" y="26860"/>
                </a:lnTo>
                <a:lnTo>
                  <a:pt x="850" y="26593"/>
                </a:lnTo>
                <a:lnTo>
                  <a:pt x="1739" y="26415"/>
                </a:lnTo>
                <a:lnTo>
                  <a:pt x="30543" y="26415"/>
                </a:lnTo>
                <a:lnTo>
                  <a:pt x="30543" y="18389"/>
                </a:lnTo>
                <a:lnTo>
                  <a:pt x="316852" y="18389"/>
                </a:lnTo>
                <a:lnTo>
                  <a:pt x="316852" y="7289"/>
                </a:lnTo>
                <a:lnTo>
                  <a:pt x="309575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20"/>
          <p:cNvSpPr/>
          <p:nvPr/>
        </p:nvSpPr>
        <p:spPr>
          <a:xfrm>
            <a:off x="1671006" y="3152049"/>
            <a:ext cx="245948" cy="139675"/>
          </a:xfrm>
          <a:custGeom>
            <a:avLst/>
            <a:gdLst/>
            <a:ahLst/>
            <a:cxnLst/>
            <a:rect l="l" t="t" r="r" b="b"/>
            <a:pathLst>
              <a:path w="245948" h="139674">
                <a:moveTo>
                  <a:pt x="245948" y="0"/>
                </a:moveTo>
                <a:lnTo>
                  <a:pt x="0" y="0"/>
                </a:lnTo>
                <a:lnTo>
                  <a:pt x="0" y="139674"/>
                </a:lnTo>
                <a:lnTo>
                  <a:pt x="245948" y="139674"/>
                </a:lnTo>
                <a:lnTo>
                  <a:pt x="245948" y="97853"/>
                </a:lnTo>
                <a:lnTo>
                  <a:pt x="98005" y="97853"/>
                </a:lnTo>
                <a:lnTo>
                  <a:pt x="94716" y="97243"/>
                </a:lnTo>
                <a:lnTo>
                  <a:pt x="94080" y="96977"/>
                </a:lnTo>
                <a:lnTo>
                  <a:pt x="37858" y="96977"/>
                </a:lnTo>
                <a:lnTo>
                  <a:pt x="36550" y="96354"/>
                </a:lnTo>
                <a:lnTo>
                  <a:pt x="35161" y="94043"/>
                </a:lnTo>
                <a:lnTo>
                  <a:pt x="35054" y="93827"/>
                </a:lnTo>
                <a:lnTo>
                  <a:pt x="34756" y="92316"/>
                </a:lnTo>
                <a:lnTo>
                  <a:pt x="34696" y="55435"/>
                </a:lnTo>
                <a:lnTo>
                  <a:pt x="27076" y="55435"/>
                </a:lnTo>
                <a:lnTo>
                  <a:pt x="25196" y="55118"/>
                </a:lnTo>
                <a:lnTo>
                  <a:pt x="22771" y="53746"/>
                </a:lnTo>
                <a:lnTo>
                  <a:pt x="22174" y="52578"/>
                </a:lnTo>
                <a:lnTo>
                  <a:pt x="22288" y="48958"/>
                </a:lnTo>
                <a:lnTo>
                  <a:pt x="22792" y="47980"/>
                </a:lnTo>
                <a:lnTo>
                  <a:pt x="25196" y="46570"/>
                </a:lnTo>
                <a:lnTo>
                  <a:pt x="27076" y="46215"/>
                </a:lnTo>
                <a:lnTo>
                  <a:pt x="62483" y="46215"/>
                </a:lnTo>
                <a:lnTo>
                  <a:pt x="63804" y="45605"/>
                </a:lnTo>
                <a:lnTo>
                  <a:pt x="94825" y="45605"/>
                </a:lnTo>
                <a:lnTo>
                  <a:pt x="95097" y="45491"/>
                </a:lnTo>
                <a:lnTo>
                  <a:pt x="98259" y="44856"/>
                </a:lnTo>
                <a:lnTo>
                  <a:pt x="245948" y="44856"/>
                </a:lnTo>
                <a:lnTo>
                  <a:pt x="245948" y="0"/>
                </a:lnTo>
                <a:close/>
              </a:path>
              <a:path w="245948" h="139674">
                <a:moveTo>
                  <a:pt x="121551" y="85445"/>
                </a:moveTo>
                <a:lnTo>
                  <a:pt x="114007" y="85445"/>
                </a:lnTo>
                <a:lnTo>
                  <a:pt x="114922" y="85890"/>
                </a:lnTo>
                <a:lnTo>
                  <a:pt x="116471" y="87579"/>
                </a:lnTo>
                <a:lnTo>
                  <a:pt x="116758" y="88328"/>
                </a:lnTo>
                <a:lnTo>
                  <a:pt x="116865" y="90932"/>
                </a:lnTo>
                <a:lnTo>
                  <a:pt x="116484" y="91935"/>
                </a:lnTo>
                <a:lnTo>
                  <a:pt x="115664" y="92951"/>
                </a:lnTo>
                <a:lnTo>
                  <a:pt x="114998" y="93827"/>
                </a:lnTo>
                <a:lnTo>
                  <a:pt x="103835" y="97853"/>
                </a:lnTo>
                <a:lnTo>
                  <a:pt x="245948" y="97853"/>
                </a:lnTo>
                <a:lnTo>
                  <a:pt x="245948" y="96977"/>
                </a:lnTo>
                <a:lnTo>
                  <a:pt x="124688" y="96977"/>
                </a:lnTo>
                <a:lnTo>
                  <a:pt x="123431" y="96354"/>
                </a:lnTo>
                <a:lnTo>
                  <a:pt x="122042" y="94043"/>
                </a:lnTo>
                <a:lnTo>
                  <a:pt x="121934" y="93827"/>
                </a:lnTo>
                <a:lnTo>
                  <a:pt x="121615" y="92316"/>
                </a:lnTo>
                <a:lnTo>
                  <a:pt x="121551" y="85445"/>
                </a:lnTo>
                <a:close/>
              </a:path>
              <a:path w="245948" h="139674">
                <a:moveTo>
                  <a:pt x="62483" y="46215"/>
                </a:moveTo>
                <a:lnTo>
                  <a:pt x="52374" y="46215"/>
                </a:lnTo>
                <a:lnTo>
                  <a:pt x="54254" y="46570"/>
                </a:lnTo>
                <a:lnTo>
                  <a:pt x="56608" y="47980"/>
                </a:lnTo>
                <a:lnTo>
                  <a:pt x="57111" y="48958"/>
                </a:lnTo>
                <a:lnTo>
                  <a:pt x="57226" y="52578"/>
                </a:lnTo>
                <a:lnTo>
                  <a:pt x="56629" y="53746"/>
                </a:lnTo>
                <a:lnTo>
                  <a:pt x="54254" y="55118"/>
                </a:lnTo>
                <a:lnTo>
                  <a:pt x="52374" y="55435"/>
                </a:lnTo>
                <a:lnTo>
                  <a:pt x="44678" y="55435"/>
                </a:lnTo>
                <a:lnTo>
                  <a:pt x="44612" y="92316"/>
                </a:lnTo>
                <a:lnTo>
                  <a:pt x="44283" y="93827"/>
                </a:lnTo>
                <a:lnTo>
                  <a:pt x="42786" y="96354"/>
                </a:lnTo>
                <a:lnTo>
                  <a:pt x="41503" y="96977"/>
                </a:lnTo>
                <a:lnTo>
                  <a:pt x="63804" y="96977"/>
                </a:lnTo>
                <a:lnTo>
                  <a:pt x="62483" y="96354"/>
                </a:lnTo>
                <a:lnTo>
                  <a:pt x="61097" y="94043"/>
                </a:lnTo>
                <a:lnTo>
                  <a:pt x="60987" y="93827"/>
                </a:lnTo>
                <a:lnTo>
                  <a:pt x="60679" y="92316"/>
                </a:lnTo>
                <a:lnTo>
                  <a:pt x="60785" y="49771"/>
                </a:lnTo>
                <a:lnTo>
                  <a:pt x="60998" y="48729"/>
                </a:lnTo>
                <a:lnTo>
                  <a:pt x="62483" y="46215"/>
                </a:lnTo>
                <a:close/>
              </a:path>
              <a:path w="245948" h="139674">
                <a:moveTo>
                  <a:pt x="94825" y="45605"/>
                </a:moveTo>
                <a:lnTo>
                  <a:pt x="68960" y="45605"/>
                </a:lnTo>
                <a:lnTo>
                  <a:pt x="70407" y="47802"/>
                </a:lnTo>
                <a:lnTo>
                  <a:pt x="70490" y="94653"/>
                </a:lnTo>
                <a:lnTo>
                  <a:pt x="68960" y="96977"/>
                </a:lnTo>
                <a:lnTo>
                  <a:pt x="94080" y="96977"/>
                </a:lnTo>
                <a:lnTo>
                  <a:pt x="88782" y="94754"/>
                </a:lnTo>
                <a:lnTo>
                  <a:pt x="86156" y="92951"/>
                </a:lnTo>
                <a:lnTo>
                  <a:pt x="77317" y="67310"/>
                </a:lnTo>
                <a:lnTo>
                  <a:pt x="77939" y="63627"/>
                </a:lnTo>
                <a:lnTo>
                  <a:pt x="89179" y="47980"/>
                </a:lnTo>
                <a:lnTo>
                  <a:pt x="94825" y="45605"/>
                </a:lnTo>
                <a:close/>
              </a:path>
              <a:path w="245948" h="139674">
                <a:moveTo>
                  <a:pt x="131419" y="71894"/>
                </a:moveTo>
                <a:lnTo>
                  <a:pt x="131310" y="94653"/>
                </a:lnTo>
                <a:lnTo>
                  <a:pt x="129768" y="96977"/>
                </a:lnTo>
                <a:lnTo>
                  <a:pt x="154825" y="96977"/>
                </a:lnTo>
                <a:lnTo>
                  <a:pt x="153873" y="96608"/>
                </a:lnTo>
                <a:lnTo>
                  <a:pt x="153098" y="95834"/>
                </a:lnTo>
                <a:lnTo>
                  <a:pt x="152298" y="95110"/>
                </a:lnTo>
                <a:lnTo>
                  <a:pt x="150406" y="93179"/>
                </a:lnTo>
                <a:lnTo>
                  <a:pt x="131419" y="71894"/>
                </a:lnTo>
                <a:close/>
              </a:path>
              <a:path w="245948" h="139674">
                <a:moveTo>
                  <a:pt x="245948" y="45694"/>
                </a:moveTo>
                <a:lnTo>
                  <a:pt x="154381" y="45694"/>
                </a:lnTo>
                <a:lnTo>
                  <a:pt x="155397" y="46151"/>
                </a:lnTo>
                <a:lnTo>
                  <a:pt x="157035" y="47904"/>
                </a:lnTo>
                <a:lnTo>
                  <a:pt x="157298" y="48564"/>
                </a:lnTo>
                <a:lnTo>
                  <a:pt x="157403" y="51231"/>
                </a:lnTo>
                <a:lnTo>
                  <a:pt x="157225" y="51892"/>
                </a:lnTo>
                <a:lnTo>
                  <a:pt x="156311" y="53530"/>
                </a:lnTo>
                <a:lnTo>
                  <a:pt x="155681" y="54432"/>
                </a:lnTo>
                <a:lnTo>
                  <a:pt x="154800" y="55435"/>
                </a:lnTo>
                <a:lnTo>
                  <a:pt x="141757" y="69240"/>
                </a:lnTo>
                <a:lnTo>
                  <a:pt x="159664" y="89166"/>
                </a:lnTo>
                <a:lnTo>
                  <a:pt x="160591" y="90893"/>
                </a:lnTo>
                <a:lnTo>
                  <a:pt x="160518" y="93827"/>
                </a:lnTo>
                <a:lnTo>
                  <a:pt x="160108" y="94754"/>
                </a:lnTo>
                <a:lnTo>
                  <a:pt x="158229" y="96532"/>
                </a:lnTo>
                <a:lnTo>
                  <a:pt x="157175" y="96977"/>
                </a:lnTo>
                <a:lnTo>
                  <a:pt x="208419" y="96977"/>
                </a:lnTo>
                <a:lnTo>
                  <a:pt x="207124" y="96354"/>
                </a:lnTo>
                <a:lnTo>
                  <a:pt x="168401" y="96354"/>
                </a:lnTo>
                <a:lnTo>
                  <a:pt x="166573" y="95897"/>
                </a:lnTo>
                <a:lnTo>
                  <a:pt x="164668" y="94043"/>
                </a:lnTo>
                <a:lnTo>
                  <a:pt x="164172" y="92316"/>
                </a:lnTo>
                <a:lnTo>
                  <a:pt x="164194" y="51041"/>
                </a:lnTo>
                <a:lnTo>
                  <a:pt x="164617" y="49276"/>
                </a:lnTo>
                <a:lnTo>
                  <a:pt x="166395" y="46812"/>
                </a:lnTo>
                <a:lnTo>
                  <a:pt x="168313" y="46215"/>
                </a:lnTo>
                <a:lnTo>
                  <a:pt x="245948" y="46215"/>
                </a:lnTo>
                <a:lnTo>
                  <a:pt x="245948" y="45694"/>
                </a:lnTo>
                <a:close/>
              </a:path>
              <a:path w="245948" h="139674">
                <a:moveTo>
                  <a:pt x="245948" y="46215"/>
                </a:moveTo>
                <a:lnTo>
                  <a:pt x="222923" y="46215"/>
                </a:lnTo>
                <a:lnTo>
                  <a:pt x="224777" y="46570"/>
                </a:lnTo>
                <a:lnTo>
                  <a:pt x="227156" y="47980"/>
                </a:lnTo>
                <a:lnTo>
                  <a:pt x="227660" y="48958"/>
                </a:lnTo>
                <a:lnTo>
                  <a:pt x="227774" y="52578"/>
                </a:lnTo>
                <a:lnTo>
                  <a:pt x="227177" y="53746"/>
                </a:lnTo>
                <a:lnTo>
                  <a:pt x="224777" y="55118"/>
                </a:lnTo>
                <a:lnTo>
                  <a:pt x="222923" y="55435"/>
                </a:lnTo>
                <a:lnTo>
                  <a:pt x="215201" y="55435"/>
                </a:lnTo>
                <a:lnTo>
                  <a:pt x="215141" y="92316"/>
                </a:lnTo>
                <a:lnTo>
                  <a:pt x="214843" y="93827"/>
                </a:lnTo>
                <a:lnTo>
                  <a:pt x="214083" y="95135"/>
                </a:lnTo>
                <a:lnTo>
                  <a:pt x="213321" y="96354"/>
                </a:lnTo>
                <a:lnTo>
                  <a:pt x="212051" y="96977"/>
                </a:lnTo>
                <a:lnTo>
                  <a:pt x="245948" y="96977"/>
                </a:lnTo>
                <a:lnTo>
                  <a:pt x="245948" y="46215"/>
                </a:lnTo>
                <a:close/>
              </a:path>
              <a:path w="245948" h="139674">
                <a:moveTo>
                  <a:pt x="205231" y="55435"/>
                </a:moveTo>
                <a:lnTo>
                  <a:pt x="174040" y="55435"/>
                </a:lnTo>
                <a:lnTo>
                  <a:pt x="174040" y="66459"/>
                </a:lnTo>
                <a:lnTo>
                  <a:pt x="188086" y="66459"/>
                </a:lnTo>
                <a:lnTo>
                  <a:pt x="190576" y="68021"/>
                </a:lnTo>
                <a:lnTo>
                  <a:pt x="190576" y="72783"/>
                </a:lnTo>
                <a:lnTo>
                  <a:pt x="189953" y="73939"/>
                </a:lnTo>
                <a:lnTo>
                  <a:pt x="188709" y="74637"/>
                </a:lnTo>
                <a:lnTo>
                  <a:pt x="187451" y="75285"/>
                </a:lnTo>
                <a:lnTo>
                  <a:pt x="185585" y="75641"/>
                </a:lnTo>
                <a:lnTo>
                  <a:pt x="174040" y="75641"/>
                </a:lnTo>
                <a:lnTo>
                  <a:pt x="174040" y="87172"/>
                </a:lnTo>
                <a:lnTo>
                  <a:pt x="187299" y="87172"/>
                </a:lnTo>
                <a:lnTo>
                  <a:pt x="189141" y="87515"/>
                </a:lnTo>
                <a:lnTo>
                  <a:pt x="191579" y="88963"/>
                </a:lnTo>
                <a:lnTo>
                  <a:pt x="192214" y="90157"/>
                </a:lnTo>
                <a:lnTo>
                  <a:pt x="192123" y="93662"/>
                </a:lnTo>
                <a:lnTo>
                  <a:pt x="191579" y="94653"/>
                </a:lnTo>
                <a:lnTo>
                  <a:pt x="189141" y="96024"/>
                </a:lnTo>
                <a:lnTo>
                  <a:pt x="187299" y="96354"/>
                </a:lnTo>
                <a:lnTo>
                  <a:pt x="207124" y="96354"/>
                </a:lnTo>
                <a:lnTo>
                  <a:pt x="205698" y="94043"/>
                </a:lnTo>
                <a:lnTo>
                  <a:pt x="205590" y="93827"/>
                </a:lnTo>
                <a:lnTo>
                  <a:pt x="205292" y="92316"/>
                </a:lnTo>
                <a:lnTo>
                  <a:pt x="205231" y="55435"/>
                </a:lnTo>
                <a:close/>
              </a:path>
              <a:path w="245948" h="139674">
                <a:moveTo>
                  <a:pt x="103911" y="54571"/>
                </a:moveTo>
                <a:lnTo>
                  <a:pt x="97701" y="54571"/>
                </a:lnTo>
                <a:lnTo>
                  <a:pt x="94449" y="56070"/>
                </a:lnTo>
                <a:lnTo>
                  <a:pt x="89560" y="62115"/>
                </a:lnTo>
                <a:lnTo>
                  <a:pt x="88315" y="66294"/>
                </a:lnTo>
                <a:lnTo>
                  <a:pt x="88315" y="76682"/>
                </a:lnTo>
                <a:lnTo>
                  <a:pt x="89573" y="80721"/>
                </a:lnTo>
                <a:lnTo>
                  <a:pt x="94526" y="86614"/>
                </a:lnTo>
                <a:lnTo>
                  <a:pt x="97891" y="88099"/>
                </a:lnTo>
                <a:lnTo>
                  <a:pt x="104444" y="87972"/>
                </a:lnTo>
                <a:lnTo>
                  <a:pt x="106489" y="87401"/>
                </a:lnTo>
                <a:lnTo>
                  <a:pt x="107454" y="87096"/>
                </a:lnTo>
                <a:lnTo>
                  <a:pt x="110083" y="86156"/>
                </a:lnTo>
                <a:lnTo>
                  <a:pt x="111582" y="85585"/>
                </a:lnTo>
                <a:lnTo>
                  <a:pt x="112293" y="85445"/>
                </a:lnTo>
                <a:lnTo>
                  <a:pt x="121551" y="85445"/>
                </a:lnTo>
                <a:lnTo>
                  <a:pt x="121551" y="56692"/>
                </a:lnTo>
                <a:lnTo>
                  <a:pt x="110743" y="56692"/>
                </a:lnTo>
                <a:lnTo>
                  <a:pt x="109194" y="56337"/>
                </a:lnTo>
                <a:lnTo>
                  <a:pt x="107480" y="55651"/>
                </a:lnTo>
                <a:lnTo>
                  <a:pt x="105803" y="54927"/>
                </a:lnTo>
                <a:lnTo>
                  <a:pt x="103911" y="54571"/>
                </a:lnTo>
                <a:close/>
              </a:path>
              <a:path w="245948" h="139674">
                <a:moveTo>
                  <a:pt x="245948" y="45605"/>
                </a:moveTo>
                <a:lnTo>
                  <a:pt x="129768" y="45605"/>
                </a:lnTo>
                <a:lnTo>
                  <a:pt x="131293" y="47904"/>
                </a:lnTo>
                <a:lnTo>
                  <a:pt x="131419" y="68237"/>
                </a:lnTo>
                <a:lnTo>
                  <a:pt x="147990" y="49187"/>
                </a:lnTo>
                <a:lnTo>
                  <a:pt x="149669" y="47472"/>
                </a:lnTo>
                <a:lnTo>
                  <a:pt x="151295" y="46050"/>
                </a:lnTo>
                <a:lnTo>
                  <a:pt x="152184" y="45694"/>
                </a:lnTo>
                <a:lnTo>
                  <a:pt x="245948" y="45694"/>
                </a:lnTo>
                <a:close/>
              </a:path>
              <a:path w="245948" h="139674">
                <a:moveTo>
                  <a:pt x="245948" y="44856"/>
                </a:moveTo>
                <a:lnTo>
                  <a:pt x="103797" y="44856"/>
                </a:lnTo>
                <a:lnTo>
                  <a:pt x="105752" y="45059"/>
                </a:lnTo>
                <a:lnTo>
                  <a:pt x="109334" y="45808"/>
                </a:lnTo>
                <a:lnTo>
                  <a:pt x="110883" y="46355"/>
                </a:lnTo>
                <a:lnTo>
                  <a:pt x="112128" y="47091"/>
                </a:lnTo>
                <a:lnTo>
                  <a:pt x="113423" y="47802"/>
                </a:lnTo>
                <a:lnTo>
                  <a:pt x="114401" y="48564"/>
                </a:lnTo>
                <a:lnTo>
                  <a:pt x="115823" y="50304"/>
                </a:lnTo>
                <a:lnTo>
                  <a:pt x="115936" y="50596"/>
                </a:lnTo>
                <a:lnTo>
                  <a:pt x="116062" y="53746"/>
                </a:lnTo>
                <a:lnTo>
                  <a:pt x="115817" y="54381"/>
                </a:lnTo>
                <a:lnTo>
                  <a:pt x="115706" y="54571"/>
                </a:lnTo>
                <a:lnTo>
                  <a:pt x="114223" y="56261"/>
                </a:lnTo>
                <a:lnTo>
                  <a:pt x="113271" y="56692"/>
                </a:lnTo>
                <a:lnTo>
                  <a:pt x="121551" y="56692"/>
                </a:lnTo>
                <a:lnTo>
                  <a:pt x="121613" y="50304"/>
                </a:lnTo>
                <a:lnTo>
                  <a:pt x="121945" y="48729"/>
                </a:lnTo>
                <a:lnTo>
                  <a:pt x="123431" y="46215"/>
                </a:lnTo>
                <a:lnTo>
                  <a:pt x="124688" y="45605"/>
                </a:lnTo>
                <a:lnTo>
                  <a:pt x="245948" y="45605"/>
                </a:lnTo>
                <a:lnTo>
                  <a:pt x="245948" y="44856"/>
                </a:lnTo>
                <a:close/>
              </a:path>
              <a:path w="245948" h="139674">
                <a:moveTo>
                  <a:pt x="197624" y="46215"/>
                </a:moveTo>
                <a:lnTo>
                  <a:pt x="186842" y="46215"/>
                </a:lnTo>
                <a:lnTo>
                  <a:pt x="188658" y="46570"/>
                </a:lnTo>
                <a:lnTo>
                  <a:pt x="191213" y="47980"/>
                </a:lnTo>
                <a:lnTo>
                  <a:pt x="191750" y="48958"/>
                </a:lnTo>
                <a:lnTo>
                  <a:pt x="191871" y="52578"/>
                </a:lnTo>
                <a:lnTo>
                  <a:pt x="191236" y="53746"/>
                </a:lnTo>
                <a:lnTo>
                  <a:pt x="188658" y="55118"/>
                </a:lnTo>
                <a:lnTo>
                  <a:pt x="186842" y="55435"/>
                </a:lnTo>
                <a:lnTo>
                  <a:pt x="197624" y="55435"/>
                </a:lnTo>
                <a:lnTo>
                  <a:pt x="195757" y="55118"/>
                </a:lnTo>
                <a:lnTo>
                  <a:pt x="193332" y="53746"/>
                </a:lnTo>
                <a:lnTo>
                  <a:pt x="192722" y="52578"/>
                </a:lnTo>
                <a:lnTo>
                  <a:pt x="192839" y="48958"/>
                </a:lnTo>
                <a:lnTo>
                  <a:pt x="193353" y="47980"/>
                </a:lnTo>
                <a:lnTo>
                  <a:pt x="195757" y="46570"/>
                </a:lnTo>
                <a:lnTo>
                  <a:pt x="197624" y="46215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21"/>
          <p:cNvSpPr/>
          <p:nvPr/>
        </p:nvSpPr>
        <p:spPr>
          <a:xfrm>
            <a:off x="1305814" y="344525"/>
            <a:ext cx="422814" cy="338481"/>
          </a:xfrm>
          <a:custGeom>
            <a:avLst/>
            <a:gdLst/>
            <a:ahLst/>
            <a:cxnLst/>
            <a:rect l="l" t="t" r="r" b="b"/>
            <a:pathLst>
              <a:path w="422814" h="338481">
                <a:moveTo>
                  <a:pt x="170044" y="73751"/>
                </a:moveTo>
                <a:lnTo>
                  <a:pt x="129632" y="100561"/>
                </a:lnTo>
                <a:lnTo>
                  <a:pt x="123386" y="123088"/>
                </a:lnTo>
                <a:lnTo>
                  <a:pt x="124408" y="134408"/>
                </a:lnTo>
                <a:lnTo>
                  <a:pt x="128163" y="145238"/>
                </a:lnTo>
                <a:lnTo>
                  <a:pt x="147684" y="172411"/>
                </a:lnTo>
                <a:lnTo>
                  <a:pt x="14080" y="274265"/>
                </a:lnTo>
                <a:lnTo>
                  <a:pt x="5683" y="283307"/>
                </a:lnTo>
                <a:lnTo>
                  <a:pt x="944" y="294235"/>
                </a:lnTo>
                <a:lnTo>
                  <a:pt x="0" y="306026"/>
                </a:lnTo>
                <a:lnTo>
                  <a:pt x="2987" y="317654"/>
                </a:lnTo>
                <a:lnTo>
                  <a:pt x="12892" y="328657"/>
                </a:lnTo>
                <a:lnTo>
                  <a:pt x="23625" y="335534"/>
                </a:lnTo>
                <a:lnTo>
                  <a:pt x="34647" y="338481"/>
                </a:lnTo>
                <a:lnTo>
                  <a:pt x="45420" y="337697"/>
                </a:lnTo>
                <a:lnTo>
                  <a:pt x="55404" y="333378"/>
                </a:lnTo>
                <a:lnTo>
                  <a:pt x="345743" y="112188"/>
                </a:lnTo>
                <a:lnTo>
                  <a:pt x="226678" y="112188"/>
                </a:lnTo>
                <a:lnTo>
                  <a:pt x="212238" y="93239"/>
                </a:lnTo>
                <a:lnTo>
                  <a:pt x="203508" y="84340"/>
                </a:lnTo>
                <a:lnTo>
                  <a:pt x="193205" y="78079"/>
                </a:lnTo>
                <a:lnTo>
                  <a:pt x="181870" y="74526"/>
                </a:lnTo>
                <a:lnTo>
                  <a:pt x="170044" y="73751"/>
                </a:lnTo>
                <a:close/>
              </a:path>
              <a:path w="422814" h="338481">
                <a:moveTo>
                  <a:pt x="388159" y="0"/>
                </a:moveTo>
                <a:lnTo>
                  <a:pt x="377390" y="777"/>
                </a:lnTo>
                <a:lnTo>
                  <a:pt x="367413" y="5084"/>
                </a:lnTo>
                <a:lnTo>
                  <a:pt x="364956" y="6803"/>
                </a:lnTo>
                <a:lnTo>
                  <a:pt x="226678" y="112188"/>
                </a:lnTo>
                <a:lnTo>
                  <a:pt x="345743" y="112188"/>
                </a:lnTo>
                <a:lnTo>
                  <a:pt x="408707" y="64220"/>
                </a:lnTo>
                <a:lnTo>
                  <a:pt x="417108" y="55175"/>
                </a:lnTo>
                <a:lnTo>
                  <a:pt x="421857" y="44254"/>
                </a:lnTo>
                <a:lnTo>
                  <a:pt x="422814" y="32473"/>
                </a:lnTo>
                <a:lnTo>
                  <a:pt x="419839" y="20851"/>
                </a:lnTo>
                <a:lnTo>
                  <a:pt x="409921" y="9837"/>
                </a:lnTo>
                <a:lnTo>
                  <a:pt x="399181" y="2953"/>
                </a:lnTo>
                <a:lnTo>
                  <a:pt x="388159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22"/>
          <p:cNvSpPr/>
          <p:nvPr/>
        </p:nvSpPr>
        <p:spPr>
          <a:xfrm>
            <a:off x="1376735" y="768501"/>
            <a:ext cx="495474" cy="564655"/>
          </a:xfrm>
          <a:custGeom>
            <a:avLst/>
            <a:gdLst/>
            <a:ahLst/>
            <a:cxnLst/>
            <a:rect l="l" t="t" r="r" b="b"/>
            <a:pathLst>
              <a:path w="495474" h="564654">
                <a:moveTo>
                  <a:pt x="447861" y="0"/>
                </a:moveTo>
                <a:lnTo>
                  <a:pt x="47303" y="0"/>
                </a:lnTo>
                <a:lnTo>
                  <a:pt x="33278" y="1924"/>
                </a:lnTo>
                <a:lnTo>
                  <a:pt x="21065" y="7347"/>
                </a:lnTo>
                <a:lnTo>
                  <a:pt x="11133" y="15748"/>
                </a:lnTo>
                <a:lnTo>
                  <a:pt x="3955" y="26602"/>
                </a:lnTo>
                <a:lnTo>
                  <a:pt x="0" y="39387"/>
                </a:lnTo>
                <a:lnTo>
                  <a:pt x="50262" y="511530"/>
                </a:lnTo>
                <a:lnTo>
                  <a:pt x="68739" y="547771"/>
                </a:lnTo>
                <a:lnTo>
                  <a:pt x="105806" y="564520"/>
                </a:lnTo>
                <a:lnTo>
                  <a:pt x="385568" y="564654"/>
                </a:lnTo>
                <a:lnTo>
                  <a:pt x="399344" y="562905"/>
                </a:lnTo>
                <a:lnTo>
                  <a:pt x="433152" y="540297"/>
                </a:lnTo>
                <a:lnTo>
                  <a:pt x="446544" y="495503"/>
                </a:lnTo>
                <a:lnTo>
                  <a:pt x="143772" y="495503"/>
                </a:lnTo>
                <a:lnTo>
                  <a:pt x="130369" y="492019"/>
                </a:lnTo>
                <a:lnTo>
                  <a:pt x="120495" y="482723"/>
                </a:lnTo>
                <a:lnTo>
                  <a:pt x="84832" y="99136"/>
                </a:lnTo>
                <a:lnTo>
                  <a:pt x="87028" y="85772"/>
                </a:lnTo>
                <a:lnTo>
                  <a:pt x="94971" y="75334"/>
                </a:lnTo>
                <a:lnTo>
                  <a:pt x="107094" y="69683"/>
                </a:lnTo>
                <a:lnTo>
                  <a:pt x="244872" y="69683"/>
                </a:lnTo>
                <a:lnTo>
                  <a:pt x="246448" y="69200"/>
                </a:lnTo>
                <a:lnTo>
                  <a:pt x="382064" y="69200"/>
                </a:lnTo>
                <a:lnTo>
                  <a:pt x="493704" y="69173"/>
                </a:lnTo>
                <a:lnTo>
                  <a:pt x="495474" y="53174"/>
                </a:lnTo>
                <a:lnTo>
                  <a:pt x="495103" y="39013"/>
                </a:lnTo>
                <a:lnTo>
                  <a:pt x="491053" y="26275"/>
                </a:lnTo>
                <a:lnTo>
                  <a:pt x="483792" y="15481"/>
                </a:lnTo>
                <a:lnTo>
                  <a:pt x="473792" y="7156"/>
                </a:lnTo>
                <a:lnTo>
                  <a:pt x="461522" y="1821"/>
                </a:lnTo>
                <a:lnTo>
                  <a:pt x="447861" y="0"/>
                </a:lnTo>
                <a:close/>
              </a:path>
              <a:path w="495474" h="564654">
                <a:moveTo>
                  <a:pt x="244872" y="69683"/>
                </a:moveTo>
                <a:lnTo>
                  <a:pt x="107094" y="69683"/>
                </a:lnTo>
                <a:lnTo>
                  <a:pt x="121650" y="71314"/>
                </a:lnTo>
                <a:lnTo>
                  <a:pt x="132634" y="78284"/>
                </a:lnTo>
                <a:lnTo>
                  <a:pt x="138940" y="89214"/>
                </a:lnTo>
                <a:lnTo>
                  <a:pt x="171344" y="465543"/>
                </a:lnTo>
                <a:lnTo>
                  <a:pt x="169150" y="478899"/>
                </a:lnTo>
                <a:lnTo>
                  <a:pt x="161207" y="489333"/>
                </a:lnTo>
                <a:lnTo>
                  <a:pt x="149073" y="494984"/>
                </a:lnTo>
                <a:lnTo>
                  <a:pt x="146135" y="495388"/>
                </a:lnTo>
                <a:lnTo>
                  <a:pt x="143772" y="495503"/>
                </a:lnTo>
                <a:lnTo>
                  <a:pt x="350617" y="495503"/>
                </a:lnTo>
                <a:lnTo>
                  <a:pt x="350297" y="495480"/>
                </a:lnTo>
                <a:lnTo>
                  <a:pt x="248728" y="495480"/>
                </a:lnTo>
                <a:lnTo>
                  <a:pt x="234556" y="492041"/>
                </a:lnTo>
                <a:lnTo>
                  <a:pt x="224460" y="482907"/>
                </a:lnTo>
                <a:lnTo>
                  <a:pt x="220133" y="470204"/>
                </a:lnTo>
                <a:lnTo>
                  <a:pt x="220035" y="465543"/>
                </a:lnTo>
                <a:lnTo>
                  <a:pt x="219960" y="96812"/>
                </a:lnTo>
                <a:lnTo>
                  <a:pt x="223548" y="83167"/>
                </a:lnTo>
                <a:lnTo>
                  <a:pt x="233022" y="73315"/>
                </a:lnTo>
                <a:lnTo>
                  <a:pt x="244872" y="69683"/>
                </a:lnTo>
                <a:close/>
              </a:path>
              <a:path w="495474" h="564654">
                <a:moveTo>
                  <a:pt x="493704" y="69173"/>
                </a:moveTo>
                <a:lnTo>
                  <a:pt x="382161" y="69173"/>
                </a:lnTo>
                <a:lnTo>
                  <a:pt x="396347" y="73315"/>
                </a:lnTo>
                <a:lnTo>
                  <a:pt x="406001" y="82135"/>
                </a:lnTo>
                <a:lnTo>
                  <a:pt x="410295" y="94110"/>
                </a:lnTo>
                <a:lnTo>
                  <a:pt x="410333" y="99136"/>
                </a:lnTo>
                <a:lnTo>
                  <a:pt x="378862" y="470204"/>
                </a:lnTo>
                <a:lnTo>
                  <a:pt x="374216" y="483385"/>
                </a:lnTo>
                <a:lnTo>
                  <a:pt x="364084" y="492398"/>
                </a:lnTo>
                <a:lnTo>
                  <a:pt x="350617" y="495503"/>
                </a:lnTo>
                <a:lnTo>
                  <a:pt x="446544" y="495503"/>
                </a:lnTo>
                <a:lnTo>
                  <a:pt x="493704" y="69173"/>
                </a:lnTo>
                <a:close/>
              </a:path>
              <a:path w="495474" h="564654">
                <a:moveTo>
                  <a:pt x="382064" y="69200"/>
                </a:moveTo>
                <a:lnTo>
                  <a:pt x="246448" y="69200"/>
                </a:lnTo>
                <a:lnTo>
                  <a:pt x="260606" y="72635"/>
                </a:lnTo>
                <a:lnTo>
                  <a:pt x="270705" y="81767"/>
                </a:lnTo>
                <a:lnTo>
                  <a:pt x="275130" y="94764"/>
                </a:lnTo>
                <a:lnTo>
                  <a:pt x="275205" y="467855"/>
                </a:lnTo>
                <a:lnTo>
                  <a:pt x="271610" y="481500"/>
                </a:lnTo>
                <a:lnTo>
                  <a:pt x="262133" y="491361"/>
                </a:lnTo>
                <a:lnTo>
                  <a:pt x="248728" y="495480"/>
                </a:lnTo>
                <a:lnTo>
                  <a:pt x="350297" y="495480"/>
                </a:lnTo>
                <a:lnTo>
                  <a:pt x="349017" y="495388"/>
                </a:lnTo>
                <a:lnTo>
                  <a:pt x="336214" y="490982"/>
                </a:lnTo>
                <a:lnTo>
                  <a:pt x="327259" y="481402"/>
                </a:lnTo>
                <a:lnTo>
                  <a:pt x="323726" y="468510"/>
                </a:lnTo>
                <a:lnTo>
                  <a:pt x="355278" y="94475"/>
                </a:lnTo>
                <a:lnTo>
                  <a:pt x="359670" y="81674"/>
                </a:lnTo>
                <a:lnTo>
                  <a:pt x="369245" y="72717"/>
                </a:lnTo>
                <a:lnTo>
                  <a:pt x="382064" y="6920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164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631</Words>
  <Application>Microsoft Office PowerPoint</Application>
  <PresentationFormat>Custom</PresentationFormat>
  <Paragraphs>92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AFLAC_OpenEnrollmentIcons_FINAL</dc:title>
  <cp:lastModifiedBy>Troy Mobley</cp:lastModifiedBy>
  <cp:revision>1</cp:revision>
  <dcterms:created xsi:type="dcterms:W3CDTF">2014-08-29T12:02:01Z</dcterms:created>
  <dcterms:modified xsi:type="dcterms:W3CDTF">2014-09-03T14:38:26Z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2014-08-29T00:00:00Z</vt:filetime>
  </property>
  <property fmtid="{D5CDD505-2E9C-101B-9397-08002B2CF9AE}" pid="3" name="LastSaved">
    <vt:filetime>2014-08-29T00:00:00Z</vt:filetime>
  </property>
</Properties>
</file>