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hua Rebuck" initials="J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2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="0" dirty="0" smtClean="0"/>
              <a:t>Wellness </a:t>
            </a:r>
            <a:r>
              <a:rPr lang="en-US" sz="1800" b="0" dirty="0"/>
              <a:t>program participants express more confidence in their jobs and employers</a:t>
            </a:r>
          </a:p>
        </c:rich>
      </c:tx>
      <c:layout/>
      <c:overlay val="0"/>
      <c:spPr>
        <a:noFill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Are extremely or very satisfied in current job</c:v>
                </c:pt>
                <c:pt idx="1">
                  <c:v>Likely to look for a job in next 12 months</c:v>
                </c:pt>
                <c:pt idx="2">
                  <c:v>Are extremely or very satisfied with benefits package</c:v>
                </c:pt>
                <c:pt idx="3">
                  <c:v>Completely or strongly agree employer takes care of its employees</c:v>
                </c:pt>
                <c:pt idx="4">
                  <c:v>Completely or strongly agree employer is known as a great place to work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</c:v>
                </c:pt>
                <c:pt idx="1">
                  <c:v>0.28999999999999998</c:v>
                </c:pt>
                <c:pt idx="2">
                  <c:v>0.45</c:v>
                </c:pt>
                <c:pt idx="3">
                  <c:v>0.42</c:v>
                </c:pt>
                <c:pt idx="4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Are extremely or very satisfied in current job</c:v>
                </c:pt>
                <c:pt idx="1">
                  <c:v>Likely to look for a job in next 12 months</c:v>
                </c:pt>
                <c:pt idx="2">
                  <c:v>Are extremely or very satisfied with benefits package</c:v>
                </c:pt>
                <c:pt idx="3">
                  <c:v>Completely or strongly agree employer takes care of its employees</c:v>
                </c:pt>
                <c:pt idx="4">
                  <c:v>Completely or strongly agree employer is known as a great place to work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0.65</c:v>
                </c:pt>
                <c:pt idx="1">
                  <c:v>0.22</c:v>
                </c:pt>
                <c:pt idx="2">
                  <c:v>0.66</c:v>
                </c:pt>
                <c:pt idx="3">
                  <c:v>0.52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Program offered and participates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trike="noStrike" dirty="0" smtClean="0"/>
                      <a:t>20%</a:t>
                    </a:r>
                    <a:endParaRPr lang="en-US" strike="noStrike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strike="noStrike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Are extremely or very satisfied in current job</c:v>
                </c:pt>
                <c:pt idx="1">
                  <c:v>Likely to look for a job in next 12 months</c:v>
                </c:pt>
                <c:pt idx="2">
                  <c:v>Are extremely or very satisfied with benefits package</c:v>
                </c:pt>
                <c:pt idx="3">
                  <c:v>Completely or strongly agree employer takes care of its employees</c:v>
                </c:pt>
                <c:pt idx="4">
                  <c:v>Completely or strongly agree employer is known as a great place to work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0.69</c:v>
                </c:pt>
                <c:pt idx="1">
                  <c:v>0.2</c:v>
                </c:pt>
                <c:pt idx="2">
                  <c:v>0.68</c:v>
                </c:pt>
                <c:pt idx="3">
                  <c:v>0.56000000000000005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8964352"/>
        <c:axId val="48965888"/>
      </c:barChart>
      <c:catAx>
        <c:axId val="489643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965888"/>
        <c:crosses val="autoZero"/>
        <c:auto val="1"/>
        <c:lblAlgn val="ctr"/>
        <c:lblOffset val="100"/>
        <c:noMultiLvlLbl val="0"/>
      </c:catAx>
      <c:valAx>
        <c:axId val="489658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96435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 smtClean="0"/>
              <a:t>Wellness </a:t>
            </a:r>
            <a:r>
              <a:rPr lang="en-US" sz="1800" b="0" dirty="0"/>
              <a:t>program participants are more engaged in their </a:t>
            </a:r>
            <a:endParaRPr lang="en-US" sz="1800" b="0" dirty="0" smtClean="0"/>
          </a:p>
          <a:p>
            <a:pPr>
              <a:defRPr sz="1800" b="0"/>
            </a:pPr>
            <a:r>
              <a:rPr lang="en-US" sz="1800" b="0" dirty="0" smtClean="0"/>
              <a:t>companies</a:t>
            </a:r>
            <a:r>
              <a:rPr lang="en-US" sz="1800" b="0" dirty="0"/>
              <a:t>' benefits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program offered</c:v>
                </c:pt>
              </c:strCache>
            </c:strRef>
          </c:tx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400" strike="noStrike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Of those not offered voluntary benefits, likely to purchase such benefits if offered by their employers</c:v>
                </c:pt>
                <c:pt idx="1">
                  <c:v>More knowledgeable about voluntary benefits compared to last year</c:v>
                </c:pt>
                <c:pt idx="2">
                  <c:v>Taking full advantage of employee benefits</c:v>
                </c:pt>
                <c:pt idx="3">
                  <c:v>Completely or strongly agree they feel fully protected by their current insurance coverage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0.43</c:v>
                </c:pt>
                <c:pt idx="2">
                  <c:v>0.33</c:v>
                </c:pt>
                <c:pt idx="3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Of those not offered voluntary benefits, likely to purchase such benefits if offered by their employers</c:v>
                </c:pt>
                <c:pt idx="1">
                  <c:v>More knowledgeable about voluntary benefits compared to last year</c:v>
                </c:pt>
                <c:pt idx="2">
                  <c:v>Taking full advantage of employee benefits</c:v>
                </c:pt>
                <c:pt idx="3">
                  <c:v>Completely or strongly agree they feel fully protected by their current insurance coverage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</c:v>
                </c:pt>
                <c:pt idx="1">
                  <c:v>0.53</c:v>
                </c:pt>
                <c:pt idx="2">
                  <c:v>0.5</c:v>
                </c:pt>
                <c:pt idx="3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Program offered and participates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Of those not offered voluntary benefits, likely to purchase such benefits if offered by their employers</c:v>
                </c:pt>
                <c:pt idx="1">
                  <c:v>More knowledgeable about voluntary benefits compared to last year</c:v>
                </c:pt>
                <c:pt idx="2">
                  <c:v>Taking full advantage of employee benefits</c:v>
                </c:pt>
                <c:pt idx="3">
                  <c:v>Completely or strongly agree they feel fully protected by their current insurance coverage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0.65</c:v>
                </c:pt>
                <c:pt idx="1">
                  <c:v>0.57999999999999996</c:v>
                </c:pt>
                <c:pt idx="2">
                  <c:v>0.56000000000000005</c:v>
                </c:pt>
                <c:pt idx="3">
                  <c:v>0.42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9015808"/>
        <c:axId val="59773696"/>
      </c:barChart>
      <c:catAx>
        <c:axId val="490158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9773696"/>
        <c:crosses val="autoZero"/>
        <c:auto val="1"/>
        <c:lblAlgn val="ctr"/>
        <c:lblOffset val="100"/>
        <c:noMultiLvlLbl val="0"/>
      </c:catAx>
      <c:valAx>
        <c:axId val="597736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90158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n-US" sz="1800" b="0"/>
              <a:t>Wellness program participants are more knowledgeable about key health plan options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Understand CDHC extremely or very well*</c:v>
                </c:pt>
                <c:pt idx="1">
                  <c:v>Have heard the phrase "consumer-driven health care"</c:v>
                </c:pt>
                <c:pt idx="2">
                  <c:v>Extremely or very knowledgeable about HDHP</c:v>
                </c:pt>
                <c:pt idx="3">
                  <c:v>Extremely or very knowledgeable about HSAs</c:v>
                </c:pt>
                <c:pt idx="4">
                  <c:v>Extremely or very knowledgeable about FSAs</c:v>
                </c:pt>
                <c:pt idx="5">
                  <c:v>Extremely or very knoweldgeable about HRAs</c:v>
                </c:pt>
                <c:pt idx="6">
                  <c:v>Extremely or very knowledgeable about Federal and State Exchange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0.12</c:v>
                </c:pt>
                <c:pt idx="1">
                  <c:v>0.23</c:v>
                </c:pt>
                <c:pt idx="2">
                  <c:v>0.22</c:v>
                </c:pt>
                <c:pt idx="3">
                  <c:v>0.24</c:v>
                </c:pt>
                <c:pt idx="4">
                  <c:v>0.31</c:v>
                </c:pt>
                <c:pt idx="5">
                  <c:v>0.15</c:v>
                </c:pt>
                <c:pt idx="6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Understand CDHC extremely or very well*</c:v>
                </c:pt>
                <c:pt idx="1">
                  <c:v>Have heard the phrase "consumer-driven health care"</c:v>
                </c:pt>
                <c:pt idx="2">
                  <c:v>Extremely or very knowledgeable about HDHP</c:v>
                </c:pt>
                <c:pt idx="3">
                  <c:v>Extremely or very knowledgeable about HSAs</c:v>
                </c:pt>
                <c:pt idx="4">
                  <c:v>Extremely or very knowledgeable about FSAs</c:v>
                </c:pt>
                <c:pt idx="5">
                  <c:v>Extremely or very knoweldgeable about HRAs</c:v>
                </c:pt>
                <c:pt idx="6">
                  <c:v>Extremely or very knowledgeable about Federal and State Exchange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0.24</c:v>
                </c:pt>
                <c:pt idx="1">
                  <c:v>0.35</c:v>
                </c:pt>
                <c:pt idx="2">
                  <c:v>0.31</c:v>
                </c:pt>
                <c:pt idx="3">
                  <c:v>0.39</c:v>
                </c:pt>
                <c:pt idx="4">
                  <c:v>0.5</c:v>
                </c:pt>
                <c:pt idx="5">
                  <c:v>0.28000000000000003</c:v>
                </c:pt>
                <c:pt idx="6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Program offered and participates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Understand CDHC extremely or very well*</c:v>
                </c:pt>
                <c:pt idx="1">
                  <c:v>Have heard the phrase "consumer-driven health care"</c:v>
                </c:pt>
                <c:pt idx="2">
                  <c:v>Extremely or very knowledgeable about HDHP</c:v>
                </c:pt>
                <c:pt idx="3">
                  <c:v>Extremely or very knowledgeable about HSAs</c:v>
                </c:pt>
                <c:pt idx="4">
                  <c:v>Extremely or very knowledgeable about FSAs</c:v>
                </c:pt>
                <c:pt idx="5">
                  <c:v>Extremely or very knoweldgeable about HRAs</c:v>
                </c:pt>
                <c:pt idx="6">
                  <c:v>Extremely or very knowledgeable about Federal and State Exchange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0.4</c:v>
                </c:pt>
                <c:pt idx="2">
                  <c:v>0.34</c:v>
                </c:pt>
                <c:pt idx="3">
                  <c:v>0.43</c:v>
                </c:pt>
                <c:pt idx="4">
                  <c:v>0.54</c:v>
                </c:pt>
                <c:pt idx="5">
                  <c:v>0.32</c:v>
                </c:pt>
                <c:pt idx="6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4571264"/>
        <c:axId val="84572800"/>
      </c:barChart>
      <c:catAx>
        <c:axId val="845712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572800"/>
        <c:crosses val="autoZero"/>
        <c:auto val="1"/>
        <c:lblAlgn val="ctr"/>
        <c:lblOffset val="100"/>
        <c:noMultiLvlLbl val="0"/>
      </c:catAx>
      <c:valAx>
        <c:axId val="845728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571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7396478352827262E-2"/>
          <c:y val="0.16652542372881357"/>
          <c:w val="0.77446270672476625"/>
          <c:h val="5.108167623114907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 smtClean="0"/>
              <a:t>Wellness </a:t>
            </a:r>
            <a:r>
              <a:rPr lang="en-US" sz="1800" b="0" dirty="0"/>
              <a:t>program participants are more prepared for open enrollment decisions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Were satisfied with current enrollment method</c:v>
                </c:pt>
                <c:pt idx="1">
                  <c:v>Had sufficient time to prepare for open enrollment*</c:v>
                </c:pt>
                <c:pt idx="2">
                  <c:v>Questions were answered during open enrollment*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0.53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Were satisfied with current enrollment method</c:v>
                </c:pt>
                <c:pt idx="1">
                  <c:v>Had sufficient time to prepare for open enrollment*</c:v>
                </c:pt>
                <c:pt idx="2">
                  <c:v>Questions were answered during open enrollment*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0.76</c:v>
                </c:pt>
                <c:pt idx="1">
                  <c:v>0.71</c:v>
                </c:pt>
                <c:pt idx="2">
                  <c:v>0.62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Program offered and participates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Were satisfied with current enrollment method</c:v>
                </c:pt>
                <c:pt idx="1">
                  <c:v>Had sufficient time to prepare for open enrollment*</c:v>
                </c:pt>
                <c:pt idx="2">
                  <c:v>Questions were answered during open enrollment*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0.78</c:v>
                </c:pt>
                <c:pt idx="1">
                  <c:v>0.72</c:v>
                </c:pt>
                <c:pt idx="2">
                  <c:v>0.64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6857984"/>
        <c:axId val="86876160"/>
      </c:barChart>
      <c:catAx>
        <c:axId val="868579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876160"/>
        <c:crosses val="autoZero"/>
        <c:auto val="1"/>
        <c:lblAlgn val="ctr"/>
        <c:lblOffset val="100"/>
        <c:noMultiLvlLbl val="0"/>
      </c:catAx>
      <c:valAx>
        <c:axId val="868761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868579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 smtClean="0"/>
              <a:t>Wellness </a:t>
            </a:r>
            <a:r>
              <a:rPr lang="en-US" sz="1800" b="0" dirty="0"/>
              <a:t>program participants are more </a:t>
            </a:r>
            <a:r>
              <a:rPr lang="en-US" sz="1800" b="0" i="0" u="none" strike="noStrike" baseline="0" dirty="0" smtClean="0">
                <a:effectLst/>
              </a:rPr>
              <a:t>prepared for unexpected health expenses</a:t>
            </a:r>
            <a:endParaRPr lang="en-US" sz="1800" b="0" dirty="0"/>
          </a:p>
        </c:rich>
      </c:tx>
      <c:layout>
        <c:manualLayout>
          <c:xMode val="edge"/>
          <c:yMode val="edge"/>
          <c:x val="0.15259615384615385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Are extremely or very confident in their financial future</c:v>
                </c:pt>
                <c:pt idx="1">
                  <c:v>Have a financial plan</c:v>
                </c:pt>
                <c:pt idx="2">
                  <c:v>Have confidence in their ability to cope with the financial impact of illness or injury</c:v>
                </c:pt>
                <c:pt idx="3">
                  <c:v>Have peace of mind and can sleep at night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0.36</c:v>
                </c:pt>
                <c:pt idx="2">
                  <c:v>0.22</c:v>
                </c:pt>
                <c:pt idx="3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Program offered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Are extremely or very confident in their financial future</c:v>
                </c:pt>
                <c:pt idx="1">
                  <c:v>Have a financial plan</c:v>
                </c:pt>
                <c:pt idx="2">
                  <c:v>Have confidence in their ability to cope with the financial impact of illness or injury</c:v>
                </c:pt>
                <c:pt idx="3">
                  <c:v>Have peace of mind and can sleep at night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0.38</c:v>
                </c:pt>
                <c:pt idx="1">
                  <c:v>0.54</c:v>
                </c:pt>
                <c:pt idx="2">
                  <c:v>0.28999999999999998</c:v>
                </c:pt>
                <c:pt idx="3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Program offered and participates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Are extremely or very confident in their financial future</c:v>
                </c:pt>
                <c:pt idx="1">
                  <c:v>Have a financial plan</c:v>
                </c:pt>
                <c:pt idx="2">
                  <c:v>Have confidence in their ability to cope with the financial impact of illness or injury</c:v>
                </c:pt>
                <c:pt idx="3">
                  <c:v>Have peace of mind and can sleep at night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</c:v>
                </c:pt>
                <c:pt idx="1">
                  <c:v>0.6</c:v>
                </c:pt>
                <c:pt idx="2">
                  <c:v>0.32</c:v>
                </c:pt>
                <c:pt idx="3">
                  <c:v>0.47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4520960"/>
        <c:axId val="84522496"/>
      </c:barChart>
      <c:catAx>
        <c:axId val="845209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522496"/>
        <c:crosses val="autoZero"/>
        <c:auto val="1"/>
        <c:lblAlgn val="ctr"/>
        <c:lblOffset val="100"/>
        <c:noMultiLvlLbl val="0"/>
      </c:catAx>
      <c:valAx>
        <c:axId val="845224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845209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0.85973</cdr:x>
      <cdr:y>0.83618</cdr:y>
    </cdr:from>
    <cdr:to>
      <cdr:x>0.89593</cdr:x>
      <cdr:y>0.9005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39624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*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8087B-838B-4337-947C-B1F00255599F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CC17-68F8-4F4D-B663-3A2163433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/>
                <a:cs typeface="Arial"/>
              </a:rPr>
              <a:t>The 2014 Aflac </a:t>
            </a:r>
            <a:r>
              <a:rPr lang="en-US" b="1" dirty="0" err="1" smtClean="0">
                <a:latin typeface="Arial"/>
                <a:cs typeface="Arial"/>
              </a:rPr>
              <a:t>WorkForces</a:t>
            </a:r>
            <a:r>
              <a:rPr lang="en-US" b="1" dirty="0" smtClean="0">
                <a:latin typeface="Arial"/>
                <a:cs typeface="Arial"/>
              </a:rPr>
              <a:t> Report </a:t>
            </a:r>
            <a:r>
              <a:rPr lang="en-US" dirty="0" smtClean="0">
                <a:latin typeface="Arial"/>
                <a:cs typeface="Arial"/>
              </a:rPr>
              <a:t>is the fourth annual Aflac employee benefits study examining benefit trends and attitudes.</a:t>
            </a:r>
          </a:p>
          <a:p>
            <a:pPr>
              <a:defRPr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ts val="1975"/>
              </a:lnSpc>
              <a:spcAft>
                <a:spcPts val="850"/>
              </a:spcAft>
              <a:buSzPct val="110000"/>
              <a:defRPr/>
            </a:pPr>
            <a:r>
              <a:rPr lang="en-US" b="1" dirty="0" smtClean="0">
                <a:latin typeface="Arial" charset="0"/>
              </a:rPr>
              <a:t>This presentation will cover key findings from the report related to:</a:t>
            </a:r>
          </a:p>
          <a:p>
            <a:pPr marL="406400" indent="-228600">
              <a:lnSpc>
                <a:spcPts val="1975"/>
              </a:lnSpc>
              <a:spcAft>
                <a:spcPts val="850"/>
              </a:spcAft>
              <a:buSzPct val="110000"/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latin typeface="Arial" charset="0"/>
              </a:rPr>
              <a:t>The impact of voluntary benefits</a:t>
            </a: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0C66DDD-23A6-4A07-99C4-A84A72712AA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D90BFE-1920-4000-8EDE-8D94F65528CB}" type="slidenum">
              <a:rPr lang="en-US" altLang="en-US" smtClean="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GillSans" pitchFamily="-109" charset="0"/>
              <a:ea typeface="ヒラギノ角ゴ ProN W3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Knowledgeable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1CC17-68F8-4F4D-B663-3A21634336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7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>
            <a:cxnSpLocks noChangeShapeType="1"/>
          </p:cNvCxnSpPr>
          <p:nvPr userDrawn="1"/>
        </p:nvCxnSpPr>
        <p:spPr bwMode="auto">
          <a:xfrm>
            <a:off x="685800" y="1217613"/>
            <a:ext cx="7696200" cy="1587"/>
          </a:xfrm>
          <a:prstGeom prst="line">
            <a:avLst/>
          </a:prstGeom>
          <a:noFill/>
          <a:ln w="12700">
            <a:solidFill>
              <a:srgbClr val="008B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14375" y="375047"/>
            <a:ext cx="7072313" cy="53578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algn="l">
              <a:lnSpc>
                <a:spcPts val="2953"/>
              </a:lnSpc>
              <a:spcBef>
                <a:spcPts val="0"/>
              </a:spcBef>
              <a:buFontTx/>
              <a:buNone/>
              <a:defRPr sz="2100" b="1" i="0" baseline="0">
                <a:solidFill>
                  <a:srgbClr val="008BC2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13660" y="1819513"/>
            <a:ext cx="7072313" cy="248816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-160729">
              <a:lnSpc>
                <a:spcPts val="1969"/>
              </a:lnSpc>
              <a:spcBef>
                <a:spcPts val="0"/>
              </a:spcBef>
              <a:spcAft>
                <a:spcPts val="844"/>
              </a:spcAft>
              <a:buSzPct val="110000"/>
              <a:defRPr sz="160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5973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3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4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4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282F4-DCE3-40AD-9C4D-B86E572A63EE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4BA75-6137-4E56-90CB-F423F000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0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12710\AppData\Local\Microsoft\Windows\Temporary Internet Files\Content.Outlook\MIRGFWO2\WellnessIcon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744537"/>
            <a:ext cx="6367463" cy="6367463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37834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200">
              <a:solidFill>
                <a:srgbClr val="000000"/>
              </a:solidFill>
              <a:latin typeface="GillSans" pitchFamily="-109" charset="0"/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533400" y="222250"/>
            <a:ext cx="7950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95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-BoldMT" pitchFamily="-109" charset="0"/>
              </a:rPr>
              <a:t>WELLNESS PROGRAMS </a:t>
            </a:r>
          </a:p>
          <a:p>
            <a:pPr>
              <a:lnSpc>
                <a:spcPts val="2950"/>
              </a:lnSpc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-BoldMT" pitchFamily="-109" charset="0"/>
              </a:rPr>
              <a:t>4 surprising ways wellness participants thrive at work</a:t>
            </a:r>
            <a:endParaRPr lang="en-US" altLang="en-US" sz="1800" dirty="0">
              <a:solidFill>
                <a:schemeClr val="bg1"/>
              </a:solidFill>
              <a:latin typeface="Arial-BoldMT" pitchFamily="-109" charset="0"/>
            </a:endParaRPr>
          </a:p>
        </p:txBody>
      </p:sp>
      <p:pic>
        <p:nvPicPr>
          <p:cNvPr id="13317" name="Picture 5" descr="afl 4pro 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047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Placeholder 9"/>
          <p:cNvSpPr txBox="1">
            <a:spLocks/>
          </p:cNvSpPr>
          <p:nvPr/>
        </p:nvSpPr>
        <p:spPr bwMode="auto">
          <a:xfrm>
            <a:off x="609600" y="990600"/>
            <a:ext cx="734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Aflac </a:t>
            </a:r>
            <a:r>
              <a:rPr lang="en-US" alt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WorkForces</a:t>
            </a:r>
            <a:r>
              <a:rPr lang="en-US" alt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Report</a:t>
            </a:r>
          </a:p>
        </p:txBody>
      </p:sp>
      <p:sp>
        <p:nvSpPr>
          <p:cNvPr id="13351" name="TextBox 1"/>
          <p:cNvSpPr txBox="1">
            <a:spLocks noChangeArrowheads="1"/>
          </p:cNvSpPr>
          <p:nvPr/>
        </p:nvSpPr>
        <p:spPr bwMode="auto">
          <a:xfrm>
            <a:off x="228600" y="6629400"/>
            <a:ext cx="5405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 dirty="0" smtClean="0"/>
              <a:t>Z140748</a:t>
            </a:r>
            <a:endParaRPr lang="en-US" altLang="en-US" sz="800" dirty="0"/>
          </a:p>
        </p:txBody>
      </p:sp>
      <p:sp>
        <p:nvSpPr>
          <p:cNvPr id="13352" name="TextBox 8"/>
          <p:cNvSpPr txBox="1">
            <a:spLocks noChangeArrowheads="1"/>
          </p:cNvSpPr>
          <p:nvPr/>
        </p:nvSpPr>
        <p:spPr bwMode="auto">
          <a:xfrm>
            <a:off x="8408988" y="6550025"/>
            <a:ext cx="3786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/>
              <a:t>8</a:t>
            </a:r>
            <a:r>
              <a:rPr lang="en-US" altLang="en-US" sz="800" smtClean="0"/>
              <a:t>/14</a:t>
            </a:r>
            <a:endParaRPr lang="en-US" alt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337012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Aflac herein means American Family Life Assurance Company of Columbus and American Family Life Assurance Company of New York. WWHQ | 1932 </a:t>
            </a:r>
            <a:r>
              <a:rPr lang="en-US" sz="1000" dirty="0" err="1"/>
              <a:t>Wynnton</a:t>
            </a:r>
            <a:r>
              <a:rPr lang="en-US" sz="1000" dirty="0"/>
              <a:t> Road | Columbus, GA 31999.</a:t>
            </a:r>
          </a:p>
        </p:txBody>
      </p:sp>
    </p:spTree>
    <p:extLst>
      <p:ext uri="{BB962C8B-B14F-4D97-AF65-F5344CB8AC3E}">
        <p14:creationId xmlns:p14="http://schemas.microsoft.com/office/powerpoint/2010/main" val="629176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762000" y="685800"/>
            <a:ext cx="7072313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950"/>
              </a:lnSpc>
              <a:spcBef>
                <a:spcPct val="0"/>
              </a:spcBef>
            </a:pPr>
            <a:r>
              <a:rPr lang="en-US" altLang="en-US" sz="2000" b="0" dirty="0" smtClean="0">
                <a:latin typeface="Arial" pitchFamily="34" charset="0"/>
              </a:rPr>
              <a:t>About the 2014 Aflac </a:t>
            </a:r>
            <a:r>
              <a:rPr lang="en-US" altLang="en-US" sz="2000" b="0" dirty="0" err="1" smtClean="0">
                <a:latin typeface="Arial" pitchFamily="34" charset="0"/>
              </a:rPr>
              <a:t>WorkForces</a:t>
            </a:r>
            <a:r>
              <a:rPr lang="en-US" altLang="en-US" sz="2000" b="0" dirty="0" smtClean="0">
                <a:latin typeface="Arial" pitchFamily="34" charset="0"/>
              </a:rPr>
              <a:t> Report</a:t>
            </a:r>
          </a:p>
        </p:txBody>
      </p:sp>
      <p:sp>
        <p:nvSpPr>
          <p:cNvPr id="12291" name="Text Placeholder 19"/>
          <p:cNvSpPr txBox="1">
            <a:spLocks/>
          </p:cNvSpPr>
          <p:nvPr/>
        </p:nvSpPr>
        <p:spPr bwMode="auto">
          <a:xfrm>
            <a:off x="762000" y="1524000"/>
            <a:ext cx="731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1pPr>
            <a:lvl2pPr marL="342900" indent="-3429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9pPr>
          </a:lstStyle>
          <a:p>
            <a:pPr marL="171450" indent="-171450" algn="l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itchFamily="34" charset="0"/>
              </a:rPr>
              <a:t>The 2014 Aflac WorkForces Report is the fourth annual Aflac employee benefits study examining benefits trends and attitudes.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SzPct val="80000"/>
              <a:defRPr/>
            </a:pPr>
            <a:endParaRPr lang="en-US" altLang="en-US" sz="16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457200" lvl="2" indent="-171450" algn="l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itchFamily="34" charset="0"/>
              </a:rPr>
              <a:t>Fielded in January 2014 by Research Now, a global online-sampling and online data-collection company.</a:t>
            </a:r>
          </a:p>
          <a:p>
            <a:pPr marL="457200" lvl="2" indent="-171450" algn="l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itchFamily="34" charset="0"/>
              </a:rPr>
              <a:t>Responses from 5,209 American employees, 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1,856 business decision-makers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 and 314 benefits brokers.</a:t>
            </a:r>
            <a:endParaRPr lang="en-US" altLang="en-US" sz="1600" dirty="0" smtClean="0"/>
          </a:p>
          <a:p>
            <a:pPr marL="457200" lvl="2" indent="-171450" algn="l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Findings 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 health care reform is having in the workplace and the growing importance of voluntary benefits to workers.</a:t>
            </a:r>
          </a:p>
          <a:p>
            <a:pPr marL="285750" lvl="2" indent="0" algn="l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SzPct val="80000"/>
              <a:defRPr/>
            </a:pPr>
            <a:endParaRPr lang="en-US" alt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90000"/>
              </a:lnSpc>
              <a:spcAft>
                <a:spcPts val="600"/>
              </a:spcAft>
              <a:buClr>
                <a:srgbClr val="404040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For details on the survey methodology, visit  </a:t>
            </a:r>
            <a:r>
              <a:rPr lang="en-US" alt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Aflac WorkForces Report.com/About the Study</a:t>
            </a:r>
            <a:r>
              <a:rPr lang="en-US" altLang="en-US" sz="1600" dirty="0" smtClean="0">
                <a:solidFill>
                  <a:schemeClr val="tx1"/>
                </a:solidFill>
              </a:rPr>
              <a:t>. </a:t>
            </a:r>
            <a:endParaRPr lang="en-US" altLang="en-US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1" algn="l">
              <a:lnSpc>
                <a:spcPct val="90000"/>
              </a:lnSpc>
              <a:buClr>
                <a:srgbClr val="404040"/>
              </a:buClr>
              <a:buSzPct val="80000"/>
              <a:buFont typeface="Arial" pitchFamily="34" charset="0"/>
              <a:buChar char="•"/>
              <a:defRPr/>
            </a:pP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Slide Number Placeholder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Sans" pitchFamily="-109" charset="0"/>
                <a:ea typeface="ヒラギノ角ゴ ProN W3" pitchFamily="-84" charset="-128"/>
                <a:sym typeface="GillSans" pitchFamily="-109" charset="0"/>
              </a:defRPr>
            </a:lvl9pPr>
          </a:lstStyle>
          <a:p>
            <a:pPr algn="r" eaLnBrk="1" hangingPunct="1"/>
            <a:fld id="{3BB7FB9D-E07E-4BDE-BA0E-828D2EC9914B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5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47304610"/>
              </p:ext>
            </p:extLst>
          </p:nvPr>
        </p:nvGraphicFramePr>
        <p:xfrm>
          <a:off x="533400" y="1371600"/>
          <a:ext cx="80772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685800" y="422635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Wellness program participants are more satisfied</a:t>
            </a:r>
            <a:endParaRPr lang="en-US" sz="2400" dirty="0">
              <a:solidFill>
                <a:srgbClr val="008B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054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program participants </a:t>
            </a:r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more knowledgeable and engaged</a:t>
            </a:r>
            <a:endParaRPr lang="en-US" sz="2400" dirty="0">
              <a:solidFill>
                <a:srgbClr val="008B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95075306"/>
              </p:ext>
            </p:extLst>
          </p:nvPr>
        </p:nvGraphicFramePr>
        <p:xfrm>
          <a:off x="381000" y="1676400"/>
          <a:ext cx="8420100" cy="473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407539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*Small sample size, less than 50.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29457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78098478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program participants </a:t>
            </a:r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more knowledgeable and engaged</a:t>
            </a:r>
            <a:endParaRPr lang="en-US" sz="2400" dirty="0">
              <a:solidFill>
                <a:srgbClr val="008B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096000"/>
            <a:ext cx="647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*Among those who heard the phrase “consumer-driven health care.”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64524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12714158"/>
              </p:ext>
            </p:extLst>
          </p:nvPr>
        </p:nvGraphicFramePr>
        <p:xfrm>
          <a:off x="762000" y="1524000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1609" y="6396335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*Participants completely or strongly agree with the statement.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program participants </a:t>
            </a:r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more satisfied with their enrollment process</a:t>
            </a:r>
            <a:endParaRPr lang="en-US" sz="2400" dirty="0">
              <a:solidFill>
                <a:srgbClr val="008B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811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69816171"/>
              </p:ext>
            </p:extLst>
          </p:nvPr>
        </p:nvGraphicFramePr>
        <p:xfrm>
          <a:off x="609600" y="14478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program participants </a:t>
            </a:r>
            <a:r>
              <a:rPr lang="en-US" sz="2400" dirty="0" smtClean="0">
                <a:solidFill>
                  <a:srgbClr val="008B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more financially secure</a:t>
            </a:r>
            <a:endParaRPr lang="en-US" sz="2400" dirty="0">
              <a:solidFill>
                <a:srgbClr val="008B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856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317</Words>
  <Application>Microsoft Office PowerPoint</Application>
  <PresentationFormat>On-screen Show (4:3)</PresentationFormat>
  <Paragraphs>40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2. Wellness program participants  are more knowledgeable and engaged</vt:lpstr>
      <vt:lpstr>2. Wellness program participants are more knowledgeable and engaged</vt:lpstr>
      <vt:lpstr>3. Wellness program participants  are more satisfied with their enrollment process</vt:lpstr>
      <vt:lpstr>4. Wellness program participants are more financially secure</vt:lpstr>
    </vt:vector>
  </TitlesOfParts>
  <Company>Aflac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w</dc:title>
  <dc:creator>Angie Blackmar</dc:creator>
  <cp:lastModifiedBy>Cynthia Carles</cp:lastModifiedBy>
  <cp:revision>39</cp:revision>
  <dcterms:created xsi:type="dcterms:W3CDTF">2014-07-23T13:32:35Z</dcterms:created>
  <dcterms:modified xsi:type="dcterms:W3CDTF">2014-09-18T13:50:07Z</dcterms:modified>
</cp:coreProperties>
</file>