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56" r:id="rId5"/>
    <p:sldId id="338" r:id="rId6"/>
    <p:sldId id="257" r:id="rId7"/>
    <p:sldId id="274" r:id="rId8"/>
    <p:sldId id="312" r:id="rId9"/>
    <p:sldId id="367" r:id="rId10"/>
    <p:sldId id="349" r:id="rId11"/>
    <p:sldId id="371" r:id="rId12"/>
    <p:sldId id="370" r:id="rId13"/>
    <p:sldId id="305" r:id="rId14"/>
    <p:sldId id="278" r:id="rId15"/>
    <p:sldId id="328" r:id="rId16"/>
    <p:sldId id="353" r:id="rId17"/>
    <p:sldId id="352" r:id="rId18"/>
    <p:sldId id="351" r:id="rId19"/>
    <p:sldId id="316" r:id="rId20"/>
    <p:sldId id="313" r:id="rId21"/>
    <p:sldId id="368" r:id="rId22"/>
    <p:sldId id="364" r:id="rId23"/>
    <p:sldId id="293" r:id="rId24"/>
    <p:sldId id="287" r:id="rId25"/>
    <p:sldId id="288" r:id="rId26"/>
    <p:sldId id="289" r:id="rId27"/>
    <p:sldId id="348" r:id="rId28"/>
    <p:sldId id="343" r:id="rId29"/>
    <p:sldId id="308" r:id="rId30"/>
    <p:sldId id="294" r:id="rId31"/>
    <p:sldId id="325" r:id="rId32"/>
    <p:sldId id="335" r:id="rId33"/>
    <p:sldId id="372" r:id="rId34"/>
    <p:sldId id="360" r:id="rId35"/>
    <p:sldId id="299" r:id="rId36"/>
    <p:sldId id="347" r:id="rId37"/>
    <p:sldId id="358" r:id="rId38"/>
    <p:sldId id="361" r:id="rId39"/>
    <p:sldId id="354"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Ehrhart" initials="CE" lastIdx="31" clrIdx="0"/>
  <p:cmAuthor id="1" name="Brande Carden" initials="BC" lastIdx="1" clrIdx="1"/>
  <p:cmAuthor id="2" name="Catherine Blades" initials="CB"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1EB"/>
    <a:srgbClr val="F9EADF"/>
    <a:srgbClr val="F8F2E8"/>
    <a:srgbClr val="F6EFE2"/>
    <a:srgbClr val="D9D9D9"/>
    <a:srgbClr val="E4E45A"/>
    <a:srgbClr val="DDDDDD"/>
    <a:srgbClr val="4F81BD"/>
    <a:srgbClr val="CCDAE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65" autoAdjust="0"/>
    <p:restoredTop sz="94990" autoAdjust="0"/>
  </p:normalViewPr>
  <p:slideViewPr>
    <p:cSldViewPr>
      <p:cViewPr>
        <p:scale>
          <a:sx n="50" d="100"/>
          <a:sy n="50" d="100"/>
        </p:scale>
        <p:origin x="-1421"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82"/>
    </p:cViewPr>
  </p:sorterViewPr>
  <p:notesViewPr>
    <p:cSldViewPr>
      <p:cViewPr varScale="1">
        <p:scale>
          <a:sx n="61" d="100"/>
          <a:sy n="61" d="100"/>
        </p:scale>
        <p:origin x="-2611"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6CF4FBAA-3AB7-4DA7-888E-83B5555FA20C}" type="datetimeFigureOut">
              <a:rPr lang="en-US" smtClean="0"/>
              <a:t>5/23/2016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vl1pPr>
          </a:lstStyle>
          <a:p>
            <a:fld id="{8109BBDA-7121-481A-AFE5-67EBA546DCAC}" type="slidenum">
              <a:rPr lang="en-US" smtClean="0"/>
              <a:t>‹#›</a:t>
            </a:fld>
            <a:endParaRPr lang="en-US"/>
          </a:p>
        </p:txBody>
      </p:sp>
    </p:spTree>
    <p:extLst>
      <p:ext uri="{BB962C8B-B14F-4D97-AF65-F5344CB8AC3E}">
        <p14:creationId xmlns:p14="http://schemas.microsoft.com/office/powerpoint/2010/main" val="2002321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2F9B9C-3431-4CFE-9F77-145583802488}" type="datetimeFigureOut">
              <a:rPr lang="en-US" smtClean="0"/>
              <a:t>5/23/2016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7301979-A682-4C15-9433-58022C9D4655}" type="slidenum">
              <a:rPr lang="en-US" smtClean="0"/>
              <a:t>‹#›</a:t>
            </a:fld>
            <a:endParaRPr lang="en-US"/>
          </a:p>
        </p:txBody>
      </p:sp>
    </p:spTree>
    <p:extLst>
      <p:ext uri="{BB962C8B-B14F-4D97-AF65-F5344CB8AC3E}">
        <p14:creationId xmlns:p14="http://schemas.microsoft.com/office/powerpoint/2010/main" val="310495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smtClean="0"/>
              <a:t>This presentation </a:t>
            </a:r>
            <a:r>
              <a:rPr lang="en-US" sz="1100" baseline="0" dirty="0" smtClean="0"/>
              <a:t>reviews the key findings from the Aflac WorkForces Report to help understand what the numbers are telling us about how employees and employers feel about the role of benefits. </a:t>
            </a:r>
          </a:p>
          <a:p>
            <a:pPr marL="171450" indent="-171450">
              <a:buFont typeface="Arial" panose="020B0604020202020204" pitchFamily="34" charset="0"/>
              <a:buChar char="•"/>
            </a:pPr>
            <a:endParaRPr lang="en-US" sz="1100"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1</a:t>
            </a:fld>
            <a:endParaRPr lang="en-US"/>
          </a:p>
        </p:txBody>
      </p:sp>
    </p:spTree>
    <p:extLst>
      <p:ext uri="{BB962C8B-B14F-4D97-AF65-F5344CB8AC3E}">
        <p14:creationId xmlns:p14="http://schemas.microsoft.com/office/powerpoint/2010/main" val="272803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Despite all</a:t>
            </a:r>
            <a:r>
              <a:rPr lang="en-US" baseline="0" dirty="0" smtClean="0"/>
              <a:t> the cost shifting going on, 80 percent of employers think their employees are satisfied with their benefits. But in truth, 20 percent of employees say they are “extremely” satisfied with their benefits packages. </a:t>
            </a:r>
          </a:p>
          <a:p>
            <a:pPr marL="171450" indent="-171450">
              <a:buFont typeface="Arial" panose="020B0604020202020204" pitchFamily="34" charset="0"/>
              <a:buChar char="•"/>
            </a:pPr>
            <a:r>
              <a:rPr lang="en-US" baseline="0" dirty="0" smtClean="0"/>
              <a:t>In fact, 57 percent of employees say they would be likely to purchase additional insurance if their company doesn’t offer adequate coverage to them. </a:t>
            </a:r>
          </a:p>
        </p:txBody>
      </p:sp>
      <p:sp>
        <p:nvSpPr>
          <p:cNvPr id="4" name="Slide Number Placeholder 3"/>
          <p:cNvSpPr>
            <a:spLocks noGrp="1"/>
          </p:cNvSpPr>
          <p:nvPr>
            <p:ph type="sldNum" sz="quarter" idx="10"/>
          </p:nvPr>
        </p:nvSpPr>
        <p:spPr/>
        <p:txBody>
          <a:bodyPr/>
          <a:lstStyle/>
          <a:p>
            <a:fld id="{87301979-A682-4C15-9433-58022C9D4655}" type="slidenum">
              <a:rPr lang="en-US" smtClean="0"/>
              <a:t>10</a:t>
            </a:fld>
            <a:endParaRPr lang="en-US"/>
          </a:p>
        </p:txBody>
      </p:sp>
    </p:spTree>
    <p:extLst>
      <p:ext uri="{BB962C8B-B14F-4D97-AF65-F5344CB8AC3E}">
        <p14:creationId xmlns:p14="http://schemas.microsoft.com/office/powerpoint/2010/main" val="770336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baseline="0" dirty="0" smtClean="0"/>
              <a:t>With all the talk about ACA/HCR, there was speculation that how benefits were funded/delivered would change. </a:t>
            </a:r>
          </a:p>
          <a:p>
            <a:pPr marL="171450" indent="-171450">
              <a:buFont typeface="Arial" panose="020B0604020202020204" pitchFamily="34" charset="0"/>
              <a:buChar char="•"/>
            </a:pPr>
            <a:r>
              <a:rPr lang="en-US" sz="1100" baseline="0" dirty="0" smtClean="0"/>
              <a:t>In the 2016 results, we did see a shift from 80/20 to 70/30 – possibly in preparation for the Cadillac Tax. </a:t>
            </a:r>
            <a:endParaRPr lang="en-US" sz="1100" dirty="0"/>
          </a:p>
        </p:txBody>
      </p:sp>
      <p:sp>
        <p:nvSpPr>
          <p:cNvPr id="4" name="Slide Number Placeholder 3"/>
          <p:cNvSpPr>
            <a:spLocks noGrp="1"/>
          </p:cNvSpPr>
          <p:nvPr>
            <p:ph type="sldNum" sz="quarter" idx="10"/>
          </p:nvPr>
        </p:nvSpPr>
        <p:spPr/>
        <p:txBody>
          <a:bodyPr/>
          <a:lstStyle/>
          <a:p>
            <a:fld id="{87301979-A682-4C15-9433-58022C9D4655}" type="slidenum">
              <a:rPr lang="en-US" smtClean="0"/>
              <a:t>11</a:t>
            </a:fld>
            <a:endParaRPr lang="en-US"/>
          </a:p>
        </p:txBody>
      </p:sp>
    </p:spTree>
    <p:extLst>
      <p:ext uri="{BB962C8B-B14F-4D97-AF65-F5344CB8AC3E}">
        <p14:creationId xmlns:p14="http://schemas.microsoft.com/office/powerpoint/2010/main" val="4160878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eaLnBrk="0" fontAlgn="base" hangingPunct="0">
              <a:spcBef>
                <a:spcPct val="30000"/>
              </a:spcBef>
              <a:spcAft>
                <a:spcPct val="0"/>
              </a:spcAft>
              <a:buFont typeface="Arial" panose="020B0604020202020204" pitchFamily="34" charset="0"/>
              <a:buChar char="•"/>
              <a:defRPr/>
            </a:pPr>
            <a:r>
              <a:rPr lang="en-US" sz="1100" dirty="0" smtClean="0">
                <a:latin typeface="+mn-lt"/>
              </a:rPr>
              <a:t>We asked employers about their understanding of health care reform</a:t>
            </a:r>
            <a:r>
              <a:rPr lang="en-US" sz="1100" baseline="0" dirty="0" smtClean="0">
                <a:latin typeface="+mn-lt"/>
              </a:rPr>
              <a:t>. </a:t>
            </a:r>
            <a:r>
              <a:rPr lang="en-US" sz="1100" dirty="0" smtClean="0">
                <a:latin typeface="+mn-lt"/>
              </a:rPr>
              <a:t>Regardless of whether you agree or disagree with the politics surrounding HCR, the fact is health care reform is here and impacting both employers and employees. </a:t>
            </a:r>
          </a:p>
          <a:p>
            <a:pPr marL="171450" indent="-171450">
              <a:buFont typeface="Arial" panose="020B0604020202020204" pitchFamily="34" charset="0"/>
              <a:buChar char="•"/>
            </a:pPr>
            <a:r>
              <a:rPr lang="en-US" sz="1100" dirty="0" smtClean="0">
                <a:latin typeface="+mn-lt"/>
              </a:rPr>
              <a:t>With all the talk about health care reform for the last 7 years, 60 percent of employers who participated in the 2016 AWR said they understand HCR “very” or “extremely” well; or another way to look at that is –</a:t>
            </a:r>
            <a:r>
              <a:rPr lang="en-US" sz="1100" baseline="0" dirty="0" smtClean="0">
                <a:latin typeface="+mn-lt"/>
              </a:rPr>
              <a:t> 40</a:t>
            </a:r>
            <a:r>
              <a:rPr lang="en-US" sz="1100" dirty="0" smtClean="0">
                <a:latin typeface="+mn-lt"/>
              </a:rPr>
              <a:t> percent of employers </a:t>
            </a:r>
            <a:r>
              <a:rPr lang="en-US" sz="1100" b="1" dirty="0" smtClean="0">
                <a:latin typeface="+mn-lt"/>
              </a:rPr>
              <a:t>still</a:t>
            </a:r>
            <a:r>
              <a:rPr lang="en-US" sz="1100" dirty="0" smtClean="0">
                <a:latin typeface="+mn-lt"/>
              </a:rPr>
              <a:t> do NOT understand HCR very well. </a:t>
            </a:r>
          </a:p>
          <a:p>
            <a:pPr marL="171450" indent="-171450">
              <a:buFont typeface="Arial" panose="020B0604020202020204" pitchFamily="34" charset="0"/>
              <a:buChar char="•"/>
            </a:pPr>
            <a:r>
              <a:rPr lang="en-US" sz="1100" dirty="0" smtClean="0">
                <a:latin typeface="+mn-lt"/>
              </a:rPr>
              <a:t>This year, we added several questions to the AWR survey to determine employers understanding/readiness</a:t>
            </a:r>
            <a:r>
              <a:rPr lang="en-US" sz="1100" baseline="0" dirty="0" smtClean="0">
                <a:latin typeface="+mn-lt"/>
              </a:rPr>
              <a:t> for specific details of HCR. Almost half say they are very well prepared to comply with the IRS health insurance coverage reporting rules in 2016. </a:t>
            </a:r>
            <a:endParaRPr lang="en-US" sz="1100" dirty="0" smtClean="0">
              <a:latin typeface="+mn-lt"/>
            </a:endParaRPr>
          </a:p>
        </p:txBody>
      </p:sp>
      <p:sp>
        <p:nvSpPr>
          <p:cNvPr id="4" name="Slide Number Placeholder 3"/>
          <p:cNvSpPr>
            <a:spLocks noGrp="1"/>
          </p:cNvSpPr>
          <p:nvPr>
            <p:ph type="sldNum" sz="quarter" idx="10"/>
          </p:nvPr>
        </p:nvSpPr>
        <p:spPr/>
        <p:txBody>
          <a:bodyPr/>
          <a:lstStyle/>
          <a:p>
            <a:fld id="{87301979-A682-4C15-9433-58022C9D4655}" type="slidenum">
              <a:rPr lang="en-US" smtClean="0"/>
              <a:t>12</a:t>
            </a:fld>
            <a:endParaRPr lang="en-US"/>
          </a:p>
        </p:txBody>
      </p:sp>
    </p:spTree>
    <p:extLst>
      <p:ext uri="{BB962C8B-B14F-4D97-AF65-F5344CB8AC3E}">
        <p14:creationId xmlns:p14="http://schemas.microsoft.com/office/powerpoint/2010/main" val="3516036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Clr>
                <a:schemeClr val="tx1"/>
              </a:buClr>
              <a:buFont typeface="Arial" panose="020B0604020202020204" pitchFamily="34" charset="0"/>
              <a:buChar char="•"/>
            </a:pPr>
            <a:r>
              <a:rPr lang="en-US" sz="1100" dirty="0" smtClean="0">
                <a:latin typeface="+mn-lt"/>
                <a:cs typeface="DokChampa" panose="020B0604020202020204" pitchFamily="34" charset="-34"/>
              </a:rPr>
              <a:t>Of course, the hot HCR</a:t>
            </a:r>
            <a:r>
              <a:rPr lang="en-US" sz="1100" baseline="0" dirty="0" smtClean="0">
                <a:latin typeface="+mn-lt"/>
                <a:cs typeface="DokChampa" panose="020B0604020202020204" pitchFamily="34" charset="-34"/>
              </a:rPr>
              <a:t> topic is the upcoming Cadillac Tax on high-value health insurance plans.  </a:t>
            </a:r>
          </a:p>
          <a:p>
            <a:pPr marL="628650" lvl="1" indent="-171450" eaLnBrk="1" hangingPunct="1">
              <a:buClr>
                <a:schemeClr val="tx1"/>
              </a:buClr>
              <a:buFont typeface="Arial" panose="020B0604020202020204" pitchFamily="34" charset="0"/>
              <a:buChar char="•"/>
            </a:pPr>
            <a:r>
              <a:rPr lang="en-US" sz="1100" baseline="0" dirty="0" smtClean="0">
                <a:latin typeface="+mn-lt"/>
                <a:cs typeface="DokChampa" panose="020B0604020202020204" pitchFamily="34" charset="-34"/>
              </a:rPr>
              <a:t>60% of companies are at least somewhat concerned. We looked deeper at this by company size. As you would expect companies with more than 250 employees are most concerned. </a:t>
            </a:r>
          </a:p>
          <a:p>
            <a:pPr marL="628650" lvl="1" indent="-171450" eaLnBrk="1" hangingPunct="1">
              <a:buClr>
                <a:schemeClr val="tx1"/>
              </a:buClr>
              <a:buFont typeface="Arial" panose="020B0604020202020204" pitchFamily="34" charset="0"/>
              <a:buChar char="•"/>
            </a:pPr>
            <a:r>
              <a:rPr lang="en-US" sz="1100" baseline="0" dirty="0" smtClean="0">
                <a:latin typeface="+mn-lt"/>
                <a:cs typeface="DokChampa" panose="020B0604020202020204" pitchFamily="34" charset="-34"/>
              </a:rPr>
              <a:t>But look at the 24% of small companies who said the tax doesn’t apply to them and the 15% of medium size companies who say they aren’t familiar with it.  </a:t>
            </a:r>
          </a:p>
          <a:p>
            <a:pPr eaLnBrk="1" hangingPunct="1">
              <a:buClr>
                <a:schemeClr val="tx1"/>
              </a:buClr>
            </a:pPr>
            <a:endParaRPr lang="en-US" sz="1100" baseline="0" dirty="0" smtClean="0">
              <a:latin typeface="+mn-lt"/>
              <a:cs typeface="DokChampa" panose="020B0604020202020204" pitchFamily="34" charset="-34"/>
            </a:endParaRPr>
          </a:p>
          <a:p>
            <a:pPr eaLnBrk="1" hangingPunct="1">
              <a:buClr>
                <a:schemeClr val="tx1"/>
              </a:buClr>
            </a:pPr>
            <a:r>
              <a:rPr lang="en-US" sz="1100" baseline="0" dirty="0" smtClean="0">
                <a:latin typeface="+mn-lt"/>
                <a:cs typeface="DokChampa" panose="020B0604020202020204" pitchFamily="34" charset="-34"/>
              </a:rPr>
              <a:t>Reiterate the facts:</a:t>
            </a: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There’s a 40</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percent excise tax on high-cost health care plans. It affects ALL employers who offer health insurance</a:t>
            </a:r>
            <a:r>
              <a:rPr lang="en-US" sz="1100" kern="1200" baseline="0" dirty="0" smtClean="0">
                <a:solidFill>
                  <a:schemeClr val="tx1"/>
                </a:solidFill>
                <a:effectLst/>
                <a:latin typeface="+mn-lt"/>
                <a:ea typeface="+mn-ea"/>
                <a:cs typeface="+mn-cs"/>
              </a:rPr>
              <a:t> – regardless of company size. (This is unlike other parts of ACA.)</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The Cadillac Tax has been delayed until 2020. Because implementation is several years away and regulations will evolve, employers can wait before considering changes to their policies.</a:t>
            </a:r>
          </a:p>
          <a:p>
            <a:pPr marL="171450" lvl="0" indent="-171450">
              <a:buFont typeface="Arial" panose="020B0604020202020204" pitchFamily="34" charset="0"/>
              <a:buChar char="•"/>
            </a:pPr>
            <a:r>
              <a:rPr lang="en-US" sz="1100" b="1" kern="1200" dirty="0" smtClean="0">
                <a:solidFill>
                  <a:schemeClr val="tx1"/>
                </a:solidFill>
                <a:effectLst/>
                <a:latin typeface="+mn-lt"/>
                <a:ea typeface="+mn-ea"/>
                <a:cs typeface="+mn-cs"/>
              </a:rPr>
              <a:t>In most cases, the coverage provider—</a:t>
            </a:r>
            <a:r>
              <a:rPr lang="en-US" sz="1100" b="1" i="1" kern="1200" dirty="0" smtClean="0">
                <a:solidFill>
                  <a:schemeClr val="tx1"/>
                </a:solidFill>
                <a:effectLst/>
                <a:latin typeface="+mn-lt"/>
                <a:ea typeface="+mn-ea"/>
                <a:cs typeface="+mn-cs"/>
              </a:rPr>
              <a:t>not the business</a:t>
            </a:r>
            <a:r>
              <a:rPr lang="en-US" sz="1100" b="1" kern="1200" dirty="0" smtClean="0">
                <a:solidFill>
                  <a:schemeClr val="tx1"/>
                </a:solidFill>
                <a:effectLst/>
                <a:latin typeface="+mn-lt"/>
                <a:ea typeface="+mn-ea"/>
                <a:cs typeface="+mn-cs"/>
              </a:rPr>
              <a:t>—is responsible for paying the tax (when/if it goes into effect):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Most businesses</a:t>
            </a:r>
            <a:r>
              <a:rPr lang="en-US" sz="1100" b="1"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are fully insured, meaning the insurance provider sets the premiums. When that’s the case, the insurer—not the employer—is responsible for paying the Cadillac Tax.  </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If an employer is self-insured, meaning the employer sets the premiums, or the coverage offered is a health savings account (HSA) or an Archer medical savings account (MSA), the employer or the plan administrator will be responsible for paying the tax. </a:t>
            </a:r>
          </a:p>
          <a:p>
            <a:pPr marL="171450" lvl="0" indent="-171450">
              <a:buFont typeface="Arial" panose="020B0604020202020204" pitchFamily="34" charset="0"/>
              <a:buChar char="•"/>
            </a:pPr>
            <a:r>
              <a:rPr lang="en-US" sz="1100" b="1" kern="1200" dirty="0" smtClean="0">
                <a:solidFill>
                  <a:schemeClr val="tx1"/>
                </a:solidFill>
                <a:effectLst/>
                <a:latin typeface="+mn-lt"/>
                <a:ea typeface="+mn-ea"/>
                <a:cs typeface="+mn-cs"/>
              </a:rPr>
              <a:t>It</a:t>
            </a:r>
            <a:r>
              <a:rPr lang="en-US" sz="1100" b="1" kern="1200" baseline="0" dirty="0" smtClean="0">
                <a:solidFill>
                  <a:schemeClr val="tx1"/>
                </a:solidFill>
                <a:effectLst/>
                <a:latin typeface="+mn-lt"/>
                <a:ea typeface="+mn-ea"/>
                <a:cs typeface="+mn-cs"/>
              </a:rPr>
              <a:t> is important to note: </a:t>
            </a:r>
            <a:r>
              <a:rPr lang="en-US" sz="1100" b="1" kern="1200" dirty="0" smtClean="0">
                <a:solidFill>
                  <a:schemeClr val="tx1"/>
                </a:solidFill>
                <a:effectLst/>
                <a:latin typeface="+mn-lt"/>
                <a:ea typeface="+mn-ea"/>
                <a:cs typeface="+mn-cs"/>
              </a:rPr>
              <a:t>Most voluntary insurance products are entirely excluded from the tax: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Voluntary insurance products, including Aflac’s, are defined as </a:t>
            </a:r>
            <a:r>
              <a:rPr lang="en-US" sz="1100" i="1" kern="1200" dirty="0" smtClean="0">
                <a:solidFill>
                  <a:schemeClr val="tx1"/>
                </a:solidFill>
                <a:effectLst/>
                <a:latin typeface="+mn-lt"/>
                <a:ea typeface="+mn-ea"/>
                <a:cs typeface="+mn-cs"/>
              </a:rPr>
              <a:t>excepted benefits</a:t>
            </a:r>
            <a:r>
              <a:rPr lang="en-US" sz="1100" kern="1200" dirty="0" smtClean="0">
                <a:solidFill>
                  <a:schemeClr val="tx1"/>
                </a:solidFill>
                <a:effectLst/>
                <a:latin typeface="+mn-lt"/>
                <a:ea typeface="+mn-ea"/>
                <a:cs typeface="+mn-cs"/>
              </a:rPr>
              <a:t>.</a:t>
            </a:r>
            <a:r>
              <a:rPr lang="en-US" sz="1100" b="1"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These are excluded from most of the ACA’s market reforms. </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In fact, most of Aflac’s products are entirely excluded from the Cadillac Tax. The two exceptions are specified disease and hospital indemnity, and they will be taxed </a:t>
            </a:r>
            <a:r>
              <a:rPr lang="en-US" sz="1100" i="1" kern="1200" dirty="0" smtClean="0">
                <a:solidFill>
                  <a:schemeClr val="tx1"/>
                </a:solidFill>
                <a:effectLst/>
                <a:latin typeface="+mn-lt"/>
                <a:ea typeface="+mn-ea"/>
                <a:cs typeface="+mn-cs"/>
              </a:rPr>
              <a:t>only if they’re paid for with pre-tax dollars</a:t>
            </a:r>
            <a:r>
              <a:rPr lang="en-US" sz="1100" kern="1200" dirty="0" smtClean="0">
                <a:solidFill>
                  <a:schemeClr val="tx1"/>
                </a:solidFill>
                <a:effectLst/>
                <a:latin typeface="+mn-lt"/>
                <a:ea typeface="+mn-ea"/>
                <a:cs typeface="+mn-cs"/>
              </a:rPr>
              <a:t>,</a:t>
            </a:r>
            <a:r>
              <a:rPr lang="en-US" sz="1100" b="1"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such as through a cafeteria plan or with excludable employer contributions. </a:t>
            </a:r>
            <a:endParaRPr lang="en-US" sz="1100" baseline="0" dirty="0" smtClean="0">
              <a:latin typeface="+mn-lt"/>
              <a:cs typeface="DokChampa" panose="020B0604020202020204" pitchFamily="34" charset="-34"/>
            </a:endParaRPr>
          </a:p>
          <a:p>
            <a:pPr eaLnBrk="1" hangingPunct="1">
              <a:buClr>
                <a:schemeClr val="tx1"/>
              </a:buClr>
            </a:pPr>
            <a:endParaRPr lang="en-US" sz="1100" dirty="0" smtClean="0">
              <a:latin typeface="+mn-lt"/>
              <a:cs typeface="DokChampa" panose="020B0604020202020204" pitchFamily="34" charset="-34"/>
            </a:endParaRPr>
          </a:p>
        </p:txBody>
      </p:sp>
      <p:sp>
        <p:nvSpPr>
          <p:cNvPr id="4" name="Slide Number Placeholder 3"/>
          <p:cNvSpPr>
            <a:spLocks noGrp="1"/>
          </p:cNvSpPr>
          <p:nvPr>
            <p:ph type="sldNum" sz="quarter" idx="10"/>
          </p:nvPr>
        </p:nvSpPr>
        <p:spPr/>
        <p:txBody>
          <a:bodyPr/>
          <a:lstStyle/>
          <a:p>
            <a:fld id="{87301979-A682-4C15-9433-58022C9D4655}" type="slidenum">
              <a:rPr lang="en-US" smtClean="0"/>
              <a:t>13</a:t>
            </a:fld>
            <a:endParaRPr lang="en-US"/>
          </a:p>
        </p:txBody>
      </p:sp>
    </p:spTree>
    <p:extLst>
      <p:ext uri="{BB962C8B-B14F-4D97-AF65-F5344CB8AC3E}">
        <p14:creationId xmlns:p14="http://schemas.microsoft.com/office/powerpoint/2010/main" val="991039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So how are companies preparing</a:t>
            </a:r>
            <a:r>
              <a:rPr lang="en-US" sz="1100" baseline="0" dirty="0" smtClean="0"/>
              <a:t> for the Cadillac Tax? Let’s look at their responses by size of company. </a:t>
            </a:r>
          </a:p>
          <a:p>
            <a:endParaRPr lang="en-US" sz="1100" baseline="0" dirty="0" smtClean="0"/>
          </a:p>
          <a:p>
            <a:endParaRPr lang="en-US" sz="1100" dirty="0"/>
          </a:p>
        </p:txBody>
      </p:sp>
      <p:sp>
        <p:nvSpPr>
          <p:cNvPr id="4" name="Slide Number Placeholder 3"/>
          <p:cNvSpPr>
            <a:spLocks noGrp="1"/>
          </p:cNvSpPr>
          <p:nvPr>
            <p:ph type="sldNum" sz="quarter" idx="10"/>
          </p:nvPr>
        </p:nvSpPr>
        <p:spPr/>
        <p:txBody>
          <a:bodyPr/>
          <a:lstStyle/>
          <a:p>
            <a:fld id="{87301979-A682-4C15-9433-58022C9D4655}" type="slidenum">
              <a:rPr lang="en-US" smtClean="0"/>
              <a:t>14</a:t>
            </a:fld>
            <a:endParaRPr lang="en-US"/>
          </a:p>
        </p:txBody>
      </p:sp>
    </p:spTree>
    <p:extLst>
      <p:ext uri="{BB962C8B-B14F-4D97-AF65-F5344CB8AC3E}">
        <p14:creationId xmlns:p14="http://schemas.microsoft.com/office/powerpoint/2010/main" val="88993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sz="1100" dirty="0" smtClean="0"/>
              <a:t>Regardless of how companies are preparing, we know that benefits are very important to companies and to employees. </a:t>
            </a:r>
          </a:p>
          <a:p>
            <a:pPr marL="171450" indent="-171450" defTabSz="931774">
              <a:buFont typeface="Arial" panose="020B0604020202020204" pitchFamily="34" charset="0"/>
              <a:buChar char="•"/>
              <a:defRPr/>
            </a:pPr>
            <a:r>
              <a:rPr lang="en-US" sz="1100" dirty="0" smtClean="0"/>
              <a:t>In fact, employers rank</a:t>
            </a:r>
            <a:r>
              <a:rPr lang="en-US" sz="1100" baseline="0" dirty="0" smtClean="0"/>
              <a:t> the influence of benefits higher on key metrics than employees do.  </a:t>
            </a:r>
          </a:p>
          <a:p>
            <a:pPr marL="171450" indent="-171450" defTabSz="931774">
              <a:buFont typeface="Arial" panose="020B0604020202020204" pitchFamily="34" charset="0"/>
              <a:buChar char="•"/>
              <a:defRPr/>
            </a:pPr>
            <a:r>
              <a:rPr lang="en-US" sz="1100" baseline="0" dirty="0" smtClean="0"/>
              <a:t>Employees in general do not understand their benefits well—our Open Enrollment survey data tell us that employees rubber stamp their benefit choices every year and many spend less than 15-20 minutes ANNUALLY making their choices. </a:t>
            </a:r>
            <a:endParaRPr lang="en-US" sz="110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15</a:t>
            </a:fld>
            <a:endParaRPr lang="en-US"/>
          </a:p>
        </p:txBody>
      </p:sp>
    </p:spTree>
    <p:extLst>
      <p:ext uri="{BB962C8B-B14F-4D97-AF65-F5344CB8AC3E}">
        <p14:creationId xmlns:p14="http://schemas.microsoft.com/office/powerpoint/2010/main" val="3546106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sz="1100" b="0" dirty="0" smtClean="0"/>
              <a:t>Let’s look</a:t>
            </a:r>
            <a:r>
              <a:rPr lang="en-US" sz="1100" b="0" baseline="0" dirty="0" smtClean="0"/>
              <a:t> at what employees had to say to our questions. </a:t>
            </a:r>
            <a:endParaRPr lang="en-US" sz="1100" b="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16</a:t>
            </a:fld>
            <a:endParaRPr lang="en-US"/>
          </a:p>
        </p:txBody>
      </p:sp>
    </p:spTree>
    <p:extLst>
      <p:ext uri="{BB962C8B-B14F-4D97-AF65-F5344CB8AC3E}">
        <p14:creationId xmlns:p14="http://schemas.microsoft.com/office/powerpoint/2010/main" val="1826309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baseline="0" dirty="0" smtClean="0"/>
              <a:t>Here is the breakdown of the 2016 employee participants, totaling 5,000. </a:t>
            </a:r>
            <a:endParaRPr lang="en-US" sz="110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Remember that all employee respondents </a:t>
            </a:r>
            <a:r>
              <a:rPr lang="en-US" sz="1100" b="1" dirty="0" smtClean="0"/>
              <a:t>had </a:t>
            </a:r>
            <a:r>
              <a:rPr lang="en-US" sz="1100" dirty="0" smtClean="0"/>
              <a:t>health care plans and had primary or shared responsibility in making decisions regarding employee benefit selections.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Over the last six years, we have responses</a:t>
            </a:r>
            <a:r>
              <a:rPr lang="en-US" sz="1100" baseline="0" dirty="0" smtClean="0"/>
              <a:t> from more than 30,000 employees. Very robust data set.</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87301979-A682-4C15-9433-58022C9D4655}" type="slidenum">
              <a:rPr lang="en-US" smtClean="0"/>
              <a:t>17</a:t>
            </a:fld>
            <a:endParaRPr lang="en-US"/>
          </a:p>
        </p:txBody>
      </p:sp>
    </p:spTree>
    <p:extLst>
      <p:ext uri="{BB962C8B-B14F-4D97-AF65-F5344CB8AC3E}">
        <p14:creationId xmlns:p14="http://schemas.microsoft.com/office/powerpoint/2010/main" val="3759741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smtClean="0"/>
          </a:p>
          <a:p>
            <a:pPr marL="0" indent="0">
              <a:buFont typeface="Arial" panose="020B0604020202020204" pitchFamily="34" charset="0"/>
              <a:buNone/>
            </a:pPr>
            <a:endParaRPr lang="en-US" sz="1100" b="1" dirty="0" smtClean="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87301979-A682-4C15-9433-58022C9D4655}" type="slidenum">
              <a:rPr lang="en-US" smtClean="0"/>
              <a:t>18</a:t>
            </a:fld>
            <a:endParaRPr lang="en-US"/>
          </a:p>
        </p:txBody>
      </p:sp>
    </p:spTree>
    <p:extLst>
      <p:ext uri="{BB962C8B-B14F-4D97-AF65-F5344CB8AC3E}">
        <p14:creationId xmlns:p14="http://schemas.microsoft.com/office/powerpoint/2010/main" val="1697812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smtClean="0"/>
              <a:t>We asked employees to tell us about their personal financial situations,</a:t>
            </a:r>
            <a:r>
              <a:rPr lang="en-US" sz="1100" baseline="0" dirty="0" smtClean="0"/>
              <a:t> and here are several key takeaways from the 2016 replies. </a:t>
            </a:r>
          </a:p>
          <a:p>
            <a:endParaRPr lang="en-US" sz="1100" dirty="0"/>
          </a:p>
        </p:txBody>
      </p:sp>
      <p:sp>
        <p:nvSpPr>
          <p:cNvPr id="4" name="Slide Number Placeholder 3"/>
          <p:cNvSpPr>
            <a:spLocks noGrp="1"/>
          </p:cNvSpPr>
          <p:nvPr>
            <p:ph type="sldNum" sz="quarter" idx="10"/>
          </p:nvPr>
        </p:nvSpPr>
        <p:spPr/>
        <p:txBody>
          <a:bodyPr/>
          <a:lstStyle/>
          <a:p>
            <a:fld id="{87301979-A682-4C15-9433-58022C9D4655}" type="slidenum">
              <a:rPr lang="en-US" smtClean="0"/>
              <a:t>19</a:t>
            </a:fld>
            <a:endParaRPr lang="en-US"/>
          </a:p>
        </p:txBody>
      </p:sp>
    </p:spTree>
    <p:extLst>
      <p:ext uri="{BB962C8B-B14F-4D97-AF65-F5344CB8AC3E}">
        <p14:creationId xmlns:p14="http://schemas.microsoft.com/office/powerpoint/2010/main" val="4251663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7301979-A682-4C15-9433-58022C9D4655}" type="slidenum">
              <a:rPr lang="en-US" smtClean="0"/>
              <a:t>2</a:t>
            </a:fld>
            <a:endParaRPr lang="en-US"/>
          </a:p>
        </p:txBody>
      </p:sp>
    </p:spTree>
    <p:extLst>
      <p:ext uri="{BB962C8B-B14F-4D97-AF65-F5344CB8AC3E}">
        <p14:creationId xmlns:p14="http://schemas.microsoft.com/office/powerpoint/2010/main" val="2085245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bg1"/>
                </a:solidFill>
                <a:latin typeface="+mn-lt"/>
                <a:ea typeface="+mn-ea"/>
                <a:cs typeface="Helvetica" charset="0"/>
              </a:rPr>
              <a:t>Benefits are important to employees.</a:t>
            </a:r>
            <a:r>
              <a:rPr lang="en-US" sz="1200" b="0" kern="1200" baseline="0" dirty="0" smtClean="0">
                <a:solidFill>
                  <a:schemeClr val="bg1"/>
                </a:solidFill>
                <a:latin typeface="+mn-lt"/>
                <a:ea typeface="+mn-ea"/>
                <a:cs typeface="Helvetica" charset="0"/>
              </a:rPr>
              <a:t> In fact, f</a:t>
            </a:r>
            <a:r>
              <a:rPr lang="en-US" sz="1200" b="0" kern="1200" dirty="0" smtClean="0">
                <a:solidFill>
                  <a:schemeClr val="bg1"/>
                </a:solidFill>
                <a:latin typeface="+mn-lt"/>
                <a:ea typeface="+mn-ea"/>
                <a:cs typeface="Helvetica" charset="0"/>
              </a:rPr>
              <a:t>or 2016, 60</a:t>
            </a:r>
            <a:r>
              <a:rPr lang="en-US" dirty="0" smtClean="0"/>
              <a:t> percent </a:t>
            </a:r>
            <a:r>
              <a:rPr lang="en-US" sz="1200" kern="1200" dirty="0" smtClean="0">
                <a:solidFill>
                  <a:schemeClr val="bg1"/>
                </a:solidFill>
                <a:latin typeface="+mn-lt"/>
                <a:ea typeface="+mn-ea"/>
                <a:cs typeface="Helvetica" charset="0"/>
              </a:rPr>
              <a:t>of employees are likely to accept a job with lower pay but better benefits.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bg1"/>
                </a:solidFill>
                <a:latin typeface="+mn-lt"/>
                <a:ea typeface="+mn-ea"/>
                <a:cs typeface="Helvetica" charset="0"/>
              </a:rPr>
              <a:t>Of course, one thing an employer could do to keep the</a:t>
            </a:r>
            <a:r>
              <a:rPr lang="en-US" sz="1200" kern="1200" baseline="0" dirty="0" smtClean="0">
                <a:solidFill>
                  <a:schemeClr val="bg1"/>
                </a:solidFill>
                <a:latin typeface="+mn-lt"/>
                <a:ea typeface="+mn-ea"/>
                <a:cs typeface="Helvetica" charset="0"/>
              </a:rPr>
              <a:t> employee from leaving is increase their salary, but improving their benefits package ranks higher than providing flexible work schedules or giving the employee a promotion.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bg1"/>
                </a:solidFill>
                <a:latin typeface="+mn-lt"/>
                <a:ea typeface="+mn-ea"/>
                <a:cs typeface="Helvetica" charset="0"/>
              </a:rPr>
              <a:t>NEW STAT for 2016: 16% of employees said in the last year they have left a job or declined a job offer because of benefits.</a:t>
            </a:r>
            <a:endParaRPr lang="en-US" sz="1200" kern="1200" dirty="0" smtClean="0">
              <a:solidFill>
                <a:srgbClr val="FFFFFF"/>
              </a:solidFill>
              <a:latin typeface="+mn-lt"/>
              <a:ea typeface="+mn-ea"/>
              <a:cs typeface="Helvetica" charset="0"/>
            </a:endParaRPr>
          </a:p>
          <a:p>
            <a:endParaRPr lang="en-US" sz="1200" dirty="0"/>
          </a:p>
        </p:txBody>
      </p:sp>
      <p:sp>
        <p:nvSpPr>
          <p:cNvPr id="4" name="Slide Number Placeholder 3"/>
          <p:cNvSpPr>
            <a:spLocks noGrp="1"/>
          </p:cNvSpPr>
          <p:nvPr>
            <p:ph type="sldNum" sz="quarter" idx="10"/>
          </p:nvPr>
        </p:nvSpPr>
        <p:spPr/>
        <p:txBody>
          <a:bodyPr/>
          <a:lstStyle/>
          <a:p>
            <a:fld id="{87301979-A682-4C15-9433-58022C9D4655}" type="slidenum">
              <a:rPr lang="en-US" smtClean="0"/>
              <a:t>20</a:t>
            </a:fld>
            <a:endParaRPr lang="en-US"/>
          </a:p>
        </p:txBody>
      </p:sp>
    </p:spTree>
    <p:extLst>
      <p:ext uri="{BB962C8B-B14F-4D97-AF65-F5344CB8AC3E}">
        <p14:creationId xmlns:p14="http://schemas.microsoft.com/office/powerpoint/2010/main" val="82050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t>Remember, all of these responses are from employees who had health care insurance.</a:t>
            </a:r>
            <a:endParaRPr lang="en-US" sz="1100" dirty="0"/>
          </a:p>
        </p:txBody>
      </p:sp>
      <p:sp>
        <p:nvSpPr>
          <p:cNvPr id="4" name="Slide Number Placeholder 3"/>
          <p:cNvSpPr>
            <a:spLocks noGrp="1"/>
          </p:cNvSpPr>
          <p:nvPr>
            <p:ph type="sldNum" sz="quarter" idx="10"/>
          </p:nvPr>
        </p:nvSpPr>
        <p:spPr/>
        <p:txBody>
          <a:bodyPr/>
          <a:lstStyle/>
          <a:p>
            <a:fld id="{87301979-A682-4C15-9433-58022C9D4655}" type="slidenum">
              <a:rPr lang="en-US" smtClean="0"/>
              <a:t>21</a:t>
            </a:fld>
            <a:endParaRPr lang="en-US"/>
          </a:p>
        </p:txBody>
      </p:sp>
    </p:spTree>
    <p:extLst>
      <p:ext uri="{BB962C8B-B14F-4D97-AF65-F5344CB8AC3E}">
        <p14:creationId xmlns:p14="http://schemas.microsoft.com/office/powerpoint/2010/main" val="4122331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smtClean="0"/>
              <a:t>We asked, “If you had to</a:t>
            </a:r>
            <a:r>
              <a:rPr lang="en-US" sz="1100" baseline="0" dirty="0" smtClean="0"/>
              <a:t> pay out-of-pocket expenses, where would you get the money?” Not surprising, almost half said they would turn to their savings. But 37</a:t>
            </a:r>
            <a:r>
              <a:rPr lang="en-US" sz="1100" dirty="0" smtClean="0"/>
              <a:t> percent</a:t>
            </a:r>
            <a:r>
              <a:rPr lang="en-US" sz="1100" baseline="0" dirty="0" smtClean="0"/>
              <a:t> said they would have to use a credit card. </a:t>
            </a:r>
          </a:p>
          <a:p>
            <a:pPr marL="171450" indent="-171450">
              <a:buFont typeface="Arial" panose="020B0604020202020204" pitchFamily="34" charset="0"/>
              <a:buChar char="•"/>
            </a:pPr>
            <a:r>
              <a:rPr lang="en-US" sz="1100" baseline="0" dirty="0" smtClean="0"/>
              <a:t>21% weren’t sure how they would pay.</a:t>
            </a:r>
          </a:p>
          <a:p>
            <a:pPr marL="171450" indent="-171450">
              <a:buFont typeface="Arial" panose="020B0604020202020204" pitchFamily="34" charset="0"/>
              <a:buChar char="•"/>
            </a:pPr>
            <a:r>
              <a:rPr lang="en-US" sz="1100" baseline="0" dirty="0" smtClean="0"/>
              <a:t>NEW STAT for 2016: 7% said they would set up a crowdfunding page. </a:t>
            </a:r>
          </a:p>
          <a:p>
            <a:endParaRPr lang="en-US" sz="1100" baseline="0" dirty="0" smtClean="0"/>
          </a:p>
          <a:p>
            <a:r>
              <a:rPr lang="en-US" sz="1100" baseline="0" dirty="0" smtClean="0"/>
              <a:t>So how much do employees have in their savings?</a:t>
            </a:r>
          </a:p>
          <a:p>
            <a:endParaRPr lang="en-US" sz="1100"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22</a:t>
            </a:fld>
            <a:endParaRPr lang="en-US"/>
          </a:p>
        </p:txBody>
      </p:sp>
    </p:spTree>
    <p:extLst>
      <p:ext uri="{BB962C8B-B14F-4D97-AF65-F5344CB8AC3E}">
        <p14:creationId xmlns:p14="http://schemas.microsoft.com/office/powerpoint/2010/main" val="4041151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0" baseline="0" dirty="0" smtClean="0"/>
              <a:t>65% of employees only have $1,000 to pay for out-of-pocket expenses. That’s not a lot of money. </a:t>
            </a:r>
            <a:endParaRPr lang="en-US" sz="1100" i="0" dirty="0"/>
          </a:p>
        </p:txBody>
      </p:sp>
      <p:sp>
        <p:nvSpPr>
          <p:cNvPr id="4" name="Slide Number Placeholder 3"/>
          <p:cNvSpPr>
            <a:spLocks noGrp="1"/>
          </p:cNvSpPr>
          <p:nvPr>
            <p:ph type="sldNum" sz="quarter" idx="10"/>
          </p:nvPr>
        </p:nvSpPr>
        <p:spPr/>
        <p:txBody>
          <a:bodyPr/>
          <a:lstStyle/>
          <a:p>
            <a:fld id="{87301979-A682-4C15-9433-58022C9D4655}" type="slidenum">
              <a:rPr lang="en-US" smtClean="0"/>
              <a:t>23</a:t>
            </a:fld>
            <a:endParaRPr lang="en-US"/>
          </a:p>
        </p:txBody>
      </p:sp>
    </p:spTree>
    <p:extLst>
      <p:ext uri="{BB962C8B-B14F-4D97-AF65-F5344CB8AC3E}">
        <p14:creationId xmlns:p14="http://schemas.microsoft.com/office/powerpoint/2010/main" val="3915921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In case you think,</a:t>
            </a:r>
            <a:r>
              <a:rPr lang="en-US" sz="1100" baseline="0" dirty="0" smtClean="0"/>
              <a:t> the low savings rate only applies to those in small companies or those you are young in low paying jobs….look deeper. </a:t>
            </a:r>
            <a:endParaRPr lang="en-US" sz="1100" dirty="0"/>
          </a:p>
        </p:txBody>
      </p:sp>
      <p:sp>
        <p:nvSpPr>
          <p:cNvPr id="4" name="Slide Number Placeholder 3"/>
          <p:cNvSpPr>
            <a:spLocks noGrp="1"/>
          </p:cNvSpPr>
          <p:nvPr>
            <p:ph type="sldNum" sz="quarter" idx="10"/>
          </p:nvPr>
        </p:nvSpPr>
        <p:spPr/>
        <p:txBody>
          <a:bodyPr/>
          <a:lstStyle/>
          <a:p>
            <a:fld id="{87301979-A682-4C15-9433-58022C9D4655}" type="slidenum">
              <a:rPr lang="en-US" smtClean="0"/>
              <a:t>24</a:t>
            </a:fld>
            <a:endParaRPr lang="en-US"/>
          </a:p>
        </p:txBody>
      </p:sp>
    </p:spTree>
    <p:extLst>
      <p:ext uri="{BB962C8B-B14F-4D97-AF65-F5344CB8AC3E}">
        <p14:creationId xmlns:p14="http://schemas.microsoft.com/office/powerpoint/2010/main" val="2205883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t>This year, we asked employees how would they spend a little extra money—here’s what they told us. </a:t>
            </a:r>
          </a:p>
          <a:p>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What’s the significance of $132?</a:t>
            </a:r>
            <a:r>
              <a:rPr lang="en-US" sz="1100" kern="1200" dirty="0" smtClean="0">
                <a:solidFill>
                  <a:schemeClr val="tx1"/>
                </a:solidFill>
                <a:effectLst/>
                <a:latin typeface="+mn-lt"/>
                <a:ea typeface="+mn-ea"/>
                <a:cs typeface="+mn-cs"/>
              </a:rPr>
              <a:t> The average family spent $132 more on their health insurance benefits from 2014 to 2015.</a:t>
            </a:r>
          </a:p>
          <a:p>
            <a:endParaRPr lang="en-US" sz="1100"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25</a:t>
            </a:fld>
            <a:endParaRPr lang="en-US"/>
          </a:p>
        </p:txBody>
      </p:sp>
    </p:spTree>
    <p:extLst>
      <p:ext uri="{BB962C8B-B14F-4D97-AF65-F5344CB8AC3E}">
        <p14:creationId xmlns:p14="http://schemas.microsoft.com/office/powerpoint/2010/main" val="728970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smtClean="0"/>
              <a:t>Employees enrolled in HDHPs are less likely to be satisfied with their benefits and to say that their benefits meet their families’ needs.</a:t>
            </a:r>
          </a:p>
          <a:p>
            <a:pPr marL="171450" indent="-171450">
              <a:buFont typeface="Arial" panose="020B0604020202020204" pitchFamily="34" charset="0"/>
              <a:buChar char="•"/>
            </a:pPr>
            <a:r>
              <a:rPr lang="en-US" sz="1100" baseline="0" dirty="0" smtClean="0"/>
              <a:t>Employees enrolled in HDHPs are more likely to … compared to those enrolled in traditional pay-for-service plans.</a:t>
            </a:r>
          </a:p>
          <a:p>
            <a:pPr marL="628650" lvl="1" indent="-171450">
              <a:buFont typeface="Arial" panose="020B0604020202020204" pitchFamily="34" charset="0"/>
              <a:buChar char="•"/>
            </a:pPr>
            <a:r>
              <a:rPr lang="en-US" sz="1100" baseline="0" dirty="0" smtClean="0"/>
              <a:t>Avoid going to the doctor</a:t>
            </a:r>
          </a:p>
          <a:p>
            <a:pPr marL="628650" lvl="1" indent="-171450">
              <a:buFont typeface="Arial" panose="020B0604020202020204" pitchFamily="34" charset="0"/>
              <a:buChar char="•"/>
            </a:pPr>
            <a:r>
              <a:rPr lang="en-US" sz="1100" baseline="0" dirty="0" smtClean="0"/>
              <a:t>Say they’ve been distracted at work by a personal issue</a:t>
            </a:r>
          </a:p>
          <a:p>
            <a:pPr marL="628650" lvl="1" indent="-171450">
              <a:buFont typeface="Arial" panose="020B0604020202020204" pitchFamily="34" charset="0"/>
              <a:buChar char="•"/>
            </a:pPr>
            <a:r>
              <a:rPr lang="en-US" sz="1100" baseline="0" dirty="0" smtClean="0"/>
              <a:t>Put off a medical procedure longer than they should in the last 12 months</a:t>
            </a:r>
          </a:p>
          <a:p>
            <a:pPr marL="171450" lvl="0" indent="-171450">
              <a:buFont typeface="Arial" panose="020B0604020202020204" pitchFamily="34" charset="0"/>
              <a:buChar char="•"/>
            </a:pPr>
            <a:r>
              <a:rPr lang="en-US" sz="1100" baseline="0" dirty="0" smtClean="0"/>
              <a:t>Employees enrolled in HDHPs are more likely to be knowledgeable about consumer-driven health options such as HDHPs, HSAs, FSAs and HRAs, but are just as likely to say they aren’t knowledgeable about or familiar with federal and state exchanges.</a:t>
            </a:r>
          </a:p>
          <a:p>
            <a:pPr marL="628650" lvl="1" indent="-171450">
              <a:buFont typeface="Arial" panose="020B0604020202020204" pitchFamily="34" charset="0"/>
              <a:buChar char="•"/>
            </a:pPr>
            <a:endParaRPr lang="en-US" sz="1100"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26</a:t>
            </a:fld>
            <a:endParaRPr lang="en-US"/>
          </a:p>
        </p:txBody>
      </p:sp>
    </p:spTree>
    <p:extLst>
      <p:ext uri="{BB962C8B-B14F-4D97-AF65-F5344CB8AC3E}">
        <p14:creationId xmlns:p14="http://schemas.microsoft.com/office/powerpoint/2010/main" val="728970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b="0" dirty="0" smtClean="0"/>
              <a:t>Let’s look at what the AWR findings tell us about voluntary insurance</a:t>
            </a:r>
            <a:r>
              <a:rPr lang="en-US" b="0" baseline="0" dirty="0" smtClean="0"/>
              <a:t>. </a:t>
            </a:r>
          </a:p>
          <a:p>
            <a:pPr defTabSz="931774" eaLnBrk="0" fontAlgn="base" hangingPunct="0">
              <a:spcBef>
                <a:spcPct val="30000"/>
              </a:spcBef>
              <a:spcAft>
                <a:spcPct val="0"/>
              </a:spcAft>
              <a:defRPr/>
            </a:pPr>
            <a:endParaRPr lang="en-US" b="0" baseline="0" dirty="0" smtClean="0"/>
          </a:p>
          <a:p>
            <a:pPr defTabSz="931774" eaLnBrk="0" fontAlgn="base" hangingPunct="0">
              <a:spcBef>
                <a:spcPct val="30000"/>
              </a:spcBef>
              <a:spcAft>
                <a:spcPct val="0"/>
              </a:spcAft>
              <a:defRPr/>
            </a:pPr>
            <a:r>
              <a:rPr lang="en-US" b="0" baseline="0" dirty="0" smtClean="0"/>
              <a:t>Keep in mind that we didn’t name Aflac in any of the study.</a:t>
            </a:r>
            <a:endParaRPr lang="en-US" b="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27</a:t>
            </a:fld>
            <a:endParaRPr lang="en-US"/>
          </a:p>
        </p:txBody>
      </p:sp>
    </p:spTree>
    <p:extLst>
      <p:ext uri="{BB962C8B-B14F-4D97-AF65-F5344CB8AC3E}">
        <p14:creationId xmlns:p14="http://schemas.microsoft.com/office/powerpoint/2010/main" val="2699972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smtClean="0"/>
              <a:t>Two voluntary products have seen steady growth – accident and critical illness. Also noteworthy is hospital.</a:t>
            </a:r>
          </a:p>
          <a:p>
            <a:pPr marL="171450" indent="-171450">
              <a:buFont typeface="Arial" panose="020B0604020202020204" pitchFamily="34" charset="0"/>
              <a:buChar char="•"/>
            </a:pPr>
            <a:r>
              <a:rPr lang="en-US" sz="1100" dirty="0" smtClean="0"/>
              <a:t>Keep in mind that we don’t name</a:t>
            </a:r>
            <a:r>
              <a:rPr lang="en-US" sz="1100" baseline="0" dirty="0" smtClean="0"/>
              <a:t> companies, so this isn’t about Aflac products specifically.</a:t>
            </a:r>
            <a:endParaRPr lang="en-US" sz="110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28</a:t>
            </a:fld>
            <a:endParaRPr lang="en-US"/>
          </a:p>
        </p:txBody>
      </p:sp>
    </p:spTree>
    <p:extLst>
      <p:ext uri="{BB962C8B-B14F-4D97-AF65-F5344CB8AC3E}">
        <p14:creationId xmlns:p14="http://schemas.microsoft.com/office/powerpoint/2010/main" val="3310571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Here’s a deep-dive look at voluntary</a:t>
            </a:r>
            <a:r>
              <a:rPr lang="en-US" sz="1100" baseline="0" dirty="0" smtClean="0"/>
              <a:t> products available by size of company.  </a:t>
            </a:r>
          </a:p>
          <a:p>
            <a:endParaRPr lang="en-US" sz="1100"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29</a:t>
            </a:fld>
            <a:endParaRPr lang="en-US"/>
          </a:p>
        </p:txBody>
      </p:sp>
    </p:spTree>
    <p:extLst>
      <p:ext uri="{BB962C8B-B14F-4D97-AF65-F5344CB8AC3E}">
        <p14:creationId xmlns:p14="http://schemas.microsoft.com/office/powerpoint/2010/main" val="262776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sz="1000" baseline="0" dirty="0" smtClean="0"/>
              <a:t>Aflac has conducted the research for </a:t>
            </a:r>
            <a:r>
              <a:rPr lang="en-US" sz="1000" b="0" baseline="0" dirty="0" smtClean="0"/>
              <a:t>six</a:t>
            </a:r>
            <a:r>
              <a:rPr lang="en-US" sz="1000" b="1" baseline="0" dirty="0" smtClean="0"/>
              <a:t> </a:t>
            </a:r>
            <a:r>
              <a:rPr lang="en-US" sz="1000" baseline="0" dirty="0" smtClean="0"/>
              <a:t>years. </a:t>
            </a:r>
          </a:p>
          <a:p>
            <a:pPr marL="171450" indent="-171450" eaLnBrk="1" hangingPunct="1">
              <a:buFont typeface="Arial" panose="020B0604020202020204" pitchFamily="34" charset="0"/>
              <a:buChar char="•"/>
            </a:pPr>
            <a:r>
              <a:rPr lang="en-US" sz="1000" baseline="0" dirty="0" smtClean="0"/>
              <a:t>These are </a:t>
            </a:r>
            <a:r>
              <a:rPr lang="en-US" sz="1000" b="0" baseline="0" dirty="0" smtClean="0"/>
              <a:t>large surveys, and we don’t just talk with Aflac accounts, policyholders or brokers</a:t>
            </a:r>
            <a:r>
              <a:rPr lang="en-US" sz="1000" baseline="0" dirty="0" smtClean="0"/>
              <a:t>. </a:t>
            </a:r>
          </a:p>
          <a:p>
            <a:pPr marL="171450" indent="-171450" eaLnBrk="1" hangingPunct="1">
              <a:buFont typeface="Arial" panose="020B0604020202020204" pitchFamily="34" charset="0"/>
              <a:buChar char="•"/>
            </a:pPr>
            <a:r>
              <a:rPr lang="en-US" sz="1000" baseline="0" dirty="0" smtClean="0"/>
              <a:t>This is true market research — we partner with an independent research company to develop the questions and field the surveys online. </a:t>
            </a:r>
          </a:p>
          <a:p>
            <a:pPr marL="171450" indent="-171450" eaLnBrk="1" hangingPunct="1">
              <a:buFont typeface="Arial" panose="020B0604020202020204" pitchFamily="34" charset="0"/>
              <a:buChar char="•"/>
            </a:pPr>
            <a:r>
              <a:rPr lang="en-US" sz="1000" baseline="0" dirty="0" smtClean="0"/>
              <a:t>The results are statistically valid and represent a national cross section of industries, company sizes, geography and demographic characteristics. </a:t>
            </a:r>
          </a:p>
          <a:p>
            <a:pPr marL="171450" indent="-171450" eaLnBrk="1" hangingPunct="1">
              <a:buFont typeface="Arial" panose="020B0604020202020204" pitchFamily="34" charset="0"/>
              <a:buChar char="•"/>
            </a:pPr>
            <a:r>
              <a:rPr lang="en-US" sz="1000" baseline="0" dirty="0" smtClean="0"/>
              <a:t>The type of questions we ask focus on a few key areas:</a:t>
            </a:r>
          </a:p>
          <a:p>
            <a:pPr marL="628650" lvl="1" indent="-171450">
              <a:buFont typeface="Arial" panose="020B0604020202020204" pitchFamily="34" charset="0"/>
              <a:buChar char="•"/>
            </a:pPr>
            <a:r>
              <a:rPr lang="en-US" sz="1000" dirty="0" smtClean="0"/>
              <a:t>Business challenges and benefits offerings.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Employee financial attitudes, preparedness and understanding of benefits.</a:t>
            </a:r>
          </a:p>
          <a:p>
            <a:pPr marL="628650" lvl="1" indent="-171450">
              <a:buFont typeface="Arial" panose="020B0604020202020204" pitchFamily="34" charset="0"/>
              <a:buChar char="•"/>
            </a:pPr>
            <a:r>
              <a:rPr lang="en-US" sz="1000" dirty="0" smtClean="0"/>
              <a:t>The role of benefits.</a:t>
            </a:r>
          </a:p>
          <a:p>
            <a:pPr marL="628650" lvl="1" indent="-171450">
              <a:buFont typeface="Arial" panose="020B0604020202020204" pitchFamily="34" charset="0"/>
              <a:buChar char="•"/>
            </a:pPr>
            <a:r>
              <a:rPr lang="en-US" sz="1000" dirty="0" smtClean="0"/>
              <a:t>Importance of benefits</a:t>
            </a:r>
            <a:r>
              <a:rPr lang="en-US" sz="1000" baseline="0" dirty="0" smtClean="0"/>
              <a:t> on attitudes</a:t>
            </a:r>
            <a:r>
              <a:rPr lang="en-US" sz="1000" dirty="0" smtClean="0"/>
              <a:t>.</a:t>
            </a:r>
          </a:p>
          <a:p>
            <a:pPr marL="171450" lvl="0" indent="-171450">
              <a:buFont typeface="Arial" panose="020B0604020202020204" pitchFamily="34" charset="0"/>
              <a:buChar char="•"/>
            </a:pPr>
            <a:r>
              <a:rPr lang="en-US" sz="1000" baseline="0" dirty="0" smtClean="0"/>
              <a:t>A couple of key points to remember:</a:t>
            </a:r>
          </a:p>
          <a:p>
            <a:pPr marL="628650" lvl="1" indent="-171450">
              <a:buFont typeface="Arial" panose="020B0604020202020204" pitchFamily="34" charset="0"/>
              <a:buChar char="•"/>
            </a:pPr>
            <a:r>
              <a:rPr lang="en-US" sz="1000" dirty="0" smtClean="0"/>
              <a:t>A maximum of 100 employer respondents come</a:t>
            </a:r>
            <a:r>
              <a:rPr lang="en-US" sz="1000" baseline="0" dirty="0" smtClean="0"/>
              <a:t> </a:t>
            </a:r>
            <a:r>
              <a:rPr lang="en-US" sz="1000" dirty="0" smtClean="0"/>
              <a:t>from companies that</a:t>
            </a:r>
            <a:r>
              <a:rPr lang="en-US" sz="1000" b="0" dirty="0" smtClean="0"/>
              <a:t> do not offer </a:t>
            </a:r>
            <a:r>
              <a:rPr lang="en-US" sz="1000" dirty="0" smtClean="0"/>
              <a:t>benefits.</a:t>
            </a:r>
          </a:p>
          <a:p>
            <a:pPr marL="628650" lvl="1" indent="-171450">
              <a:buFont typeface="Arial" panose="020B0604020202020204" pitchFamily="34" charset="0"/>
              <a:buChar char="•"/>
            </a:pPr>
            <a:r>
              <a:rPr lang="en-US" sz="1000" dirty="0" smtClean="0"/>
              <a:t>Employee respondents </a:t>
            </a:r>
            <a:r>
              <a:rPr lang="en-US" sz="1000" b="0" dirty="0" smtClean="0"/>
              <a:t>have</a:t>
            </a:r>
            <a:r>
              <a:rPr lang="en-US" sz="1000" dirty="0" smtClean="0"/>
              <a:t> health care plans and have primary or shared responsibility in making decisions regarding employee benefit selections.</a:t>
            </a:r>
          </a:p>
          <a:p>
            <a:pPr marL="171450" lvl="0" indent="-171450">
              <a:buFont typeface="Arial" panose="020B0604020202020204" pitchFamily="34" charset="0"/>
              <a:buChar char="•"/>
            </a:pPr>
            <a:r>
              <a:rPr lang="en-US" sz="1000" baseline="0" dirty="0" smtClean="0"/>
              <a:t>Aflac conducts this research to help our agents and brokers </a:t>
            </a:r>
            <a:r>
              <a:rPr lang="en-US" sz="1000" b="0" baseline="0" dirty="0" smtClean="0"/>
              <a:t>explain why employers need to offer their employees Aflac’s voluntary policies. </a:t>
            </a:r>
            <a:r>
              <a:rPr lang="en-US" sz="1000" baseline="0" dirty="0" smtClean="0"/>
              <a:t>We use the research findings throughout our marketing communications campaigns to improve understanding and increase awareness of voluntary insurance. The survey results present a compelling case to help employers understand the importance of benefits and the impact benefits (or the lack of benefit options) have on their workers. </a:t>
            </a:r>
          </a:p>
        </p:txBody>
      </p:sp>
      <p:sp>
        <p:nvSpPr>
          <p:cNvPr id="4" name="Slide Number Placeholder 3"/>
          <p:cNvSpPr>
            <a:spLocks noGrp="1"/>
          </p:cNvSpPr>
          <p:nvPr>
            <p:ph type="sldNum" sz="quarter" idx="10"/>
          </p:nvPr>
        </p:nvSpPr>
        <p:spPr/>
        <p:txBody>
          <a:bodyPr/>
          <a:lstStyle/>
          <a:p>
            <a:fld id="{87301979-A682-4C15-9433-58022C9D4655}" type="slidenum">
              <a:rPr lang="en-US" smtClean="0"/>
              <a:t>3</a:t>
            </a:fld>
            <a:endParaRPr lang="en-US"/>
          </a:p>
        </p:txBody>
      </p:sp>
    </p:spTree>
    <p:extLst>
      <p:ext uri="{BB962C8B-B14F-4D97-AF65-F5344CB8AC3E}">
        <p14:creationId xmlns:p14="http://schemas.microsoft.com/office/powerpoint/2010/main" val="2584448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asked</a:t>
            </a:r>
            <a:r>
              <a:rPr lang="en-US" baseline="0" dirty="0" smtClean="0"/>
              <a:t> employers why they offer voluntary benefits, and not surprisingly, many said it is to satisfy employees, but look at the increases in the other areas too.</a:t>
            </a:r>
          </a:p>
          <a:p>
            <a:endParaRPr lang="en-US" dirty="0"/>
          </a:p>
        </p:txBody>
      </p:sp>
      <p:sp>
        <p:nvSpPr>
          <p:cNvPr id="4" name="Slide Number Placeholder 3"/>
          <p:cNvSpPr>
            <a:spLocks noGrp="1"/>
          </p:cNvSpPr>
          <p:nvPr>
            <p:ph type="sldNum" sz="quarter" idx="10"/>
          </p:nvPr>
        </p:nvSpPr>
        <p:spPr/>
        <p:txBody>
          <a:bodyPr/>
          <a:lstStyle/>
          <a:p>
            <a:fld id="{87301979-A682-4C15-9433-58022C9D4655}" type="slidenum">
              <a:rPr lang="en-US" smtClean="0"/>
              <a:t>30</a:t>
            </a:fld>
            <a:endParaRPr lang="en-US"/>
          </a:p>
        </p:txBody>
      </p:sp>
    </p:spTree>
    <p:extLst>
      <p:ext uri="{BB962C8B-B14F-4D97-AF65-F5344CB8AC3E}">
        <p14:creationId xmlns:p14="http://schemas.microsoft.com/office/powerpoint/2010/main" val="917112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We asked employers who do NOT offer voluntary,</a:t>
            </a:r>
            <a:r>
              <a:rPr lang="en-US" sz="1100" baseline="0" dirty="0" smtClean="0"/>
              <a:t> why. Here is what they told us. </a:t>
            </a:r>
          </a:p>
        </p:txBody>
      </p:sp>
      <p:sp>
        <p:nvSpPr>
          <p:cNvPr id="4" name="Slide Number Placeholder 3"/>
          <p:cNvSpPr>
            <a:spLocks noGrp="1"/>
          </p:cNvSpPr>
          <p:nvPr>
            <p:ph type="sldNum" sz="quarter" idx="10"/>
          </p:nvPr>
        </p:nvSpPr>
        <p:spPr/>
        <p:txBody>
          <a:bodyPr/>
          <a:lstStyle/>
          <a:p>
            <a:fld id="{87301979-A682-4C15-9433-58022C9D4655}" type="slidenum">
              <a:rPr lang="en-US" smtClean="0"/>
              <a:t>31</a:t>
            </a:fld>
            <a:endParaRPr lang="en-US"/>
          </a:p>
        </p:txBody>
      </p:sp>
    </p:spTree>
    <p:extLst>
      <p:ext uri="{BB962C8B-B14F-4D97-AF65-F5344CB8AC3E}">
        <p14:creationId xmlns:p14="http://schemas.microsoft.com/office/powerpoint/2010/main" val="1148269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BUT employees</a:t>
            </a:r>
            <a:r>
              <a:rPr lang="en-US" sz="1100" baseline="0" dirty="0" smtClean="0"/>
              <a:t> tell us they want voluntary benefits.</a:t>
            </a:r>
            <a:endParaRPr lang="en-US" sz="1100" dirty="0"/>
          </a:p>
        </p:txBody>
      </p:sp>
      <p:sp>
        <p:nvSpPr>
          <p:cNvPr id="4" name="Slide Number Placeholder 3"/>
          <p:cNvSpPr>
            <a:spLocks noGrp="1"/>
          </p:cNvSpPr>
          <p:nvPr>
            <p:ph type="sldNum" sz="quarter" idx="10"/>
          </p:nvPr>
        </p:nvSpPr>
        <p:spPr/>
        <p:txBody>
          <a:bodyPr/>
          <a:lstStyle/>
          <a:p>
            <a:fld id="{87301979-A682-4C15-9433-58022C9D4655}" type="slidenum">
              <a:rPr lang="en-US" smtClean="0"/>
              <a:t>32</a:t>
            </a:fld>
            <a:endParaRPr lang="en-US"/>
          </a:p>
        </p:txBody>
      </p:sp>
    </p:spTree>
    <p:extLst>
      <p:ext uri="{BB962C8B-B14F-4D97-AF65-F5344CB8AC3E}">
        <p14:creationId xmlns:p14="http://schemas.microsoft.com/office/powerpoint/2010/main" val="1499996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Need</a:t>
            </a:r>
            <a:r>
              <a:rPr lang="en-US" sz="1100" baseline="0" dirty="0" smtClean="0"/>
              <a:t> further proof of the value of voluntary? </a:t>
            </a:r>
            <a:endParaRPr lang="en-US" sz="1100" dirty="0"/>
          </a:p>
        </p:txBody>
      </p:sp>
      <p:sp>
        <p:nvSpPr>
          <p:cNvPr id="4" name="Slide Number Placeholder 3"/>
          <p:cNvSpPr>
            <a:spLocks noGrp="1"/>
          </p:cNvSpPr>
          <p:nvPr>
            <p:ph type="sldNum" sz="quarter" idx="10"/>
          </p:nvPr>
        </p:nvSpPr>
        <p:spPr/>
        <p:txBody>
          <a:bodyPr/>
          <a:lstStyle/>
          <a:p>
            <a:fld id="{87301979-A682-4C15-9433-58022C9D4655}" type="slidenum">
              <a:rPr lang="en-US" smtClean="0"/>
              <a:t>33</a:t>
            </a:fld>
            <a:endParaRPr lang="en-US"/>
          </a:p>
        </p:txBody>
      </p:sp>
    </p:spTree>
    <p:extLst>
      <p:ext uri="{BB962C8B-B14F-4D97-AF65-F5344CB8AC3E}">
        <p14:creationId xmlns:p14="http://schemas.microsoft.com/office/powerpoint/2010/main" val="1009685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years, there has been talk about the connection between voluntary benefits and workers comp claims.  So we asked employers to tell us…</a:t>
            </a:r>
            <a:endParaRPr lang="en-US" dirty="0"/>
          </a:p>
        </p:txBody>
      </p:sp>
      <p:sp>
        <p:nvSpPr>
          <p:cNvPr id="4" name="Slide Number Placeholder 3"/>
          <p:cNvSpPr>
            <a:spLocks noGrp="1"/>
          </p:cNvSpPr>
          <p:nvPr>
            <p:ph type="sldNum" sz="quarter" idx="10"/>
          </p:nvPr>
        </p:nvSpPr>
        <p:spPr/>
        <p:txBody>
          <a:bodyPr/>
          <a:lstStyle/>
          <a:p>
            <a:fld id="{87301979-A682-4C15-9433-58022C9D4655}" type="slidenum">
              <a:rPr lang="en-US" smtClean="0"/>
              <a:t>34</a:t>
            </a:fld>
            <a:endParaRPr lang="en-US"/>
          </a:p>
        </p:txBody>
      </p:sp>
    </p:spTree>
    <p:extLst>
      <p:ext uri="{BB962C8B-B14F-4D97-AF65-F5344CB8AC3E}">
        <p14:creationId xmlns:p14="http://schemas.microsoft.com/office/powerpoint/2010/main" val="3390897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01979-A682-4C15-9433-58022C9D4655}" type="slidenum">
              <a:rPr lang="en-US" smtClean="0"/>
              <a:t>35</a:t>
            </a:fld>
            <a:endParaRPr lang="en-US"/>
          </a:p>
        </p:txBody>
      </p:sp>
    </p:spTree>
    <p:extLst>
      <p:ext uri="{BB962C8B-B14F-4D97-AF65-F5344CB8AC3E}">
        <p14:creationId xmlns:p14="http://schemas.microsoft.com/office/powerpoint/2010/main" val="346087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t>More resources </a:t>
            </a:r>
            <a:r>
              <a:rPr lang="en-US" sz="1100" baseline="0" smtClean="0"/>
              <a:t>are available </a:t>
            </a:r>
            <a:r>
              <a:rPr lang="en-US" sz="1100" baseline="0" dirty="0" smtClean="0"/>
              <a:t>on aflac.com. </a:t>
            </a:r>
            <a:endParaRPr lang="en-US" sz="1100" dirty="0"/>
          </a:p>
        </p:txBody>
      </p:sp>
      <p:sp>
        <p:nvSpPr>
          <p:cNvPr id="4" name="Slide Number Placeholder 3"/>
          <p:cNvSpPr>
            <a:spLocks noGrp="1"/>
          </p:cNvSpPr>
          <p:nvPr>
            <p:ph type="sldNum" sz="quarter" idx="10"/>
          </p:nvPr>
        </p:nvSpPr>
        <p:spPr/>
        <p:txBody>
          <a:bodyPr/>
          <a:lstStyle/>
          <a:p>
            <a:fld id="{87301979-A682-4C15-9433-58022C9D4655}" type="slidenum">
              <a:rPr lang="en-US" smtClean="0"/>
              <a:t>36</a:t>
            </a:fld>
            <a:endParaRPr lang="en-US"/>
          </a:p>
        </p:txBody>
      </p:sp>
    </p:spTree>
    <p:extLst>
      <p:ext uri="{BB962C8B-B14F-4D97-AF65-F5344CB8AC3E}">
        <p14:creationId xmlns:p14="http://schemas.microsoft.com/office/powerpoint/2010/main" val="137928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sz="1100" dirty="0" smtClean="0">
                <a:solidFill>
                  <a:schemeClr val="tx1"/>
                </a:solidFill>
                <a:latin typeface="+mn-lt"/>
              </a:rPr>
              <a:t>Let’s begin by looking at how employers or benefits decision-makers responded to </a:t>
            </a:r>
            <a:r>
              <a:rPr lang="en-US" sz="1100" b="0" dirty="0" smtClean="0">
                <a:solidFill>
                  <a:schemeClr val="tx1"/>
                </a:solidFill>
                <a:latin typeface="+mn-lt"/>
              </a:rPr>
              <a:t>some</a:t>
            </a:r>
            <a:r>
              <a:rPr lang="en-US" sz="1100" dirty="0" smtClean="0">
                <a:solidFill>
                  <a:schemeClr val="tx1"/>
                </a:solidFill>
                <a:latin typeface="+mn-lt"/>
              </a:rPr>
              <a:t> of our questions. </a:t>
            </a:r>
          </a:p>
          <a:p>
            <a:pPr defTabSz="931774" eaLnBrk="0" fontAlgn="base" hangingPunct="0">
              <a:spcBef>
                <a:spcPct val="30000"/>
              </a:spcBef>
              <a:spcAft>
                <a:spcPct val="0"/>
              </a:spcAft>
              <a:defRPr/>
            </a:pPr>
            <a:endParaRPr lang="en-US" sz="1100" dirty="0" smtClean="0">
              <a:solidFill>
                <a:schemeClr val="tx1"/>
              </a:solidFill>
              <a:latin typeface="+mn-lt"/>
            </a:endParaRPr>
          </a:p>
        </p:txBody>
      </p:sp>
      <p:sp>
        <p:nvSpPr>
          <p:cNvPr id="4" name="Slide Number Placeholder 3"/>
          <p:cNvSpPr>
            <a:spLocks noGrp="1"/>
          </p:cNvSpPr>
          <p:nvPr>
            <p:ph type="sldNum" sz="quarter" idx="10"/>
          </p:nvPr>
        </p:nvSpPr>
        <p:spPr/>
        <p:txBody>
          <a:bodyPr/>
          <a:lstStyle/>
          <a:p>
            <a:fld id="{87301979-A682-4C15-9433-58022C9D4655}" type="slidenum">
              <a:rPr lang="en-US" smtClean="0"/>
              <a:t>4</a:t>
            </a:fld>
            <a:endParaRPr lang="en-US"/>
          </a:p>
        </p:txBody>
      </p:sp>
    </p:spTree>
    <p:extLst>
      <p:ext uri="{BB962C8B-B14F-4D97-AF65-F5344CB8AC3E}">
        <p14:creationId xmlns:p14="http://schemas.microsoft.com/office/powerpoint/2010/main" val="191295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Aflac works with a third</a:t>
            </a:r>
            <a:r>
              <a:rPr lang="en-US" sz="1100" baseline="0" dirty="0" smtClean="0"/>
              <a:t> </a:t>
            </a:r>
            <a:r>
              <a:rPr lang="en-US" sz="1100" dirty="0" smtClean="0"/>
              <a:t>party</a:t>
            </a:r>
            <a:r>
              <a:rPr lang="en-US" sz="1100" baseline="0" dirty="0" smtClean="0"/>
              <a:t> to ensure the data is statistically valid and represents a national cross section of industries, company sizes, geography and demographic characteristics.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t>This slide contains the breakdown of the 2016 participants, totaling 1,500.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Remember, we only include</a:t>
            </a:r>
            <a:r>
              <a:rPr lang="en-US" sz="1100" baseline="0" dirty="0" smtClean="0"/>
              <a:t> a m</a:t>
            </a:r>
            <a:r>
              <a:rPr lang="en-US" sz="1100" dirty="0" smtClean="0"/>
              <a:t>aximum of 100 employer respondents from companies that </a:t>
            </a:r>
            <a:r>
              <a:rPr lang="en-US" sz="1100" b="0" dirty="0" smtClean="0"/>
              <a:t>do not offer </a:t>
            </a:r>
            <a:r>
              <a:rPr lang="en-US" sz="1100" dirty="0" smtClean="0"/>
              <a:t>benefits.</a:t>
            </a:r>
          </a:p>
        </p:txBody>
      </p:sp>
      <p:sp>
        <p:nvSpPr>
          <p:cNvPr id="4" name="Slide Number Placeholder 3"/>
          <p:cNvSpPr>
            <a:spLocks noGrp="1"/>
          </p:cNvSpPr>
          <p:nvPr>
            <p:ph type="sldNum" sz="quarter" idx="10"/>
          </p:nvPr>
        </p:nvSpPr>
        <p:spPr/>
        <p:txBody>
          <a:bodyPr/>
          <a:lstStyle/>
          <a:p>
            <a:fld id="{87301979-A682-4C15-9433-58022C9D4655}" type="slidenum">
              <a:rPr lang="en-US" smtClean="0"/>
              <a:t>5</a:t>
            </a:fld>
            <a:endParaRPr lang="en-US"/>
          </a:p>
        </p:txBody>
      </p:sp>
    </p:spTree>
    <p:extLst>
      <p:ext uri="{BB962C8B-B14F-4D97-AF65-F5344CB8AC3E}">
        <p14:creationId xmlns:p14="http://schemas.microsoft.com/office/powerpoint/2010/main" val="77123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smtClean="0"/>
          </a:p>
          <a:p>
            <a:pPr marL="0" indent="0">
              <a:buFont typeface="Arial" panose="020B0604020202020204" pitchFamily="34" charset="0"/>
              <a:buNone/>
            </a:pPr>
            <a:endParaRPr lang="en-US" sz="1100" b="1" dirty="0" smtClean="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87301979-A682-4C15-9433-58022C9D4655}" type="slidenum">
              <a:rPr lang="en-US" smtClean="0"/>
              <a:t>6</a:t>
            </a:fld>
            <a:endParaRPr lang="en-US"/>
          </a:p>
        </p:txBody>
      </p:sp>
    </p:spTree>
    <p:extLst>
      <p:ext uri="{BB962C8B-B14F-4D97-AF65-F5344CB8AC3E}">
        <p14:creationId xmlns:p14="http://schemas.microsoft.com/office/powerpoint/2010/main" val="1697812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As I noted on the previous slide, employers told us their top challenge is staying competitive,</a:t>
            </a:r>
            <a:r>
              <a:rPr lang="en-US" sz="1100" baseline="0" dirty="0" smtClean="0"/>
              <a:t> but look at the numbers for their other challenges—finding the right employees, controlling costs and managing productivity. I would present that benefits can help address all these concerns. </a:t>
            </a:r>
            <a:endParaRPr lang="en-US" sz="1100" dirty="0"/>
          </a:p>
        </p:txBody>
      </p:sp>
      <p:sp>
        <p:nvSpPr>
          <p:cNvPr id="4" name="Slide Number Placeholder 3"/>
          <p:cNvSpPr>
            <a:spLocks noGrp="1"/>
          </p:cNvSpPr>
          <p:nvPr>
            <p:ph type="sldNum" sz="quarter" idx="10"/>
          </p:nvPr>
        </p:nvSpPr>
        <p:spPr/>
        <p:txBody>
          <a:bodyPr/>
          <a:lstStyle/>
          <a:p>
            <a:fld id="{87301979-A682-4C15-9433-58022C9D4655}" type="slidenum">
              <a:rPr lang="en-US" smtClean="0"/>
              <a:t>7</a:t>
            </a:fld>
            <a:endParaRPr lang="en-US"/>
          </a:p>
        </p:txBody>
      </p:sp>
    </p:spTree>
    <p:extLst>
      <p:ext uri="{BB962C8B-B14F-4D97-AF65-F5344CB8AC3E}">
        <p14:creationId xmlns:p14="http://schemas.microsoft.com/office/powerpoint/2010/main" val="345020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chemeClr val="tx1"/>
              </a:buClr>
            </a:pPr>
            <a:r>
              <a:rPr lang="en-US" sz="1100" i="0" dirty="0" smtClean="0">
                <a:latin typeface="+mn-lt"/>
              </a:rPr>
              <a:t>Here </a:t>
            </a:r>
            <a:r>
              <a:rPr lang="en-US" sz="1100" i="0" dirty="0">
                <a:latin typeface="+mn-lt"/>
              </a:rPr>
              <a:t>is why we say that employees are being “forced” to become health care consumers. Companies are changing their benefit plan options. </a:t>
            </a:r>
            <a:r>
              <a:rPr lang="en-US" sz="1100" i="0" dirty="0" smtClean="0">
                <a:latin typeface="+mn-lt"/>
              </a:rPr>
              <a:t>In the 2016 AWR,</a:t>
            </a:r>
            <a:r>
              <a:rPr lang="en-US" sz="1100" i="0" baseline="0" dirty="0" smtClean="0">
                <a:latin typeface="+mn-lt"/>
              </a:rPr>
              <a:t> e</a:t>
            </a:r>
            <a:r>
              <a:rPr lang="en-US" sz="1100" i="0" dirty="0" smtClean="0">
                <a:latin typeface="+mn-lt"/>
              </a:rPr>
              <a:t>mployers told us: </a:t>
            </a:r>
            <a:endParaRPr lang="en-US" sz="1100" i="0" dirty="0">
              <a:latin typeface="+mn-lt"/>
            </a:endParaRPr>
          </a:p>
          <a:p>
            <a:pPr eaLnBrk="1" hangingPunct="1">
              <a:buClr>
                <a:schemeClr val="tx1"/>
              </a:buClr>
            </a:pPr>
            <a:endParaRPr lang="en-US" sz="1100" b="1" i="0" dirty="0">
              <a:latin typeface="+mn-lt"/>
            </a:endParaRPr>
          </a:p>
          <a:p>
            <a:pPr marL="171450" indent="-171450" eaLnBrk="1" hangingPunct="1">
              <a:lnSpc>
                <a:spcPct val="150000"/>
              </a:lnSpc>
              <a:buClr>
                <a:schemeClr val="tx1"/>
              </a:buClr>
              <a:buFont typeface="Arial" panose="020B0604020202020204" pitchFamily="34" charset="0"/>
              <a:buChar char="•"/>
            </a:pPr>
            <a:r>
              <a:rPr lang="en-US" sz="1100" i="0" dirty="0" smtClean="0">
                <a:latin typeface="+mn-lt"/>
                <a:cs typeface="Arial" charset="0"/>
              </a:rPr>
              <a:t>26 percent </a:t>
            </a:r>
            <a:r>
              <a:rPr lang="en-US" sz="1100" i="0" dirty="0">
                <a:latin typeface="+mn-lt"/>
                <a:cs typeface="Arial" charset="0"/>
              </a:rPr>
              <a:t>increased employees’ copayments.</a:t>
            </a:r>
          </a:p>
          <a:p>
            <a:pPr marL="171450" indent="-171450" eaLnBrk="1" hangingPunct="1">
              <a:lnSpc>
                <a:spcPct val="150000"/>
              </a:lnSpc>
              <a:buClr>
                <a:schemeClr val="tx1"/>
              </a:buClr>
              <a:buFont typeface="Arial" panose="020B0604020202020204" pitchFamily="34" charset="0"/>
              <a:buChar char="•"/>
            </a:pPr>
            <a:r>
              <a:rPr lang="en-US" sz="1100" i="0" dirty="0" smtClean="0">
                <a:latin typeface="+mn-lt"/>
                <a:cs typeface="Arial" charset="0"/>
              </a:rPr>
              <a:t>25 percent </a:t>
            </a:r>
            <a:r>
              <a:rPr lang="en-US" sz="1100" i="0" dirty="0">
                <a:latin typeface="+mn-lt"/>
                <a:cs typeface="Arial" charset="0"/>
              </a:rPr>
              <a:t>increased employees’ share of the premium.</a:t>
            </a:r>
          </a:p>
          <a:p>
            <a:pPr marL="171450" marR="0" indent="-171450" algn="l" defTabSz="914400"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a:pPr>
            <a:r>
              <a:rPr lang="en-US" sz="1100" i="0" dirty="0" smtClean="0">
                <a:latin typeface="+mn-lt"/>
                <a:cs typeface="Arial" charset="0"/>
              </a:rPr>
              <a:t>19 percent reduced the number of major medical/health care plan options.</a:t>
            </a:r>
          </a:p>
          <a:p>
            <a:pPr marL="171450" indent="-171450" eaLnBrk="1" hangingPunct="1">
              <a:lnSpc>
                <a:spcPct val="150000"/>
              </a:lnSpc>
              <a:buClr>
                <a:schemeClr val="tx1"/>
              </a:buClr>
              <a:buFont typeface="Arial" panose="020B0604020202020204" pitchFamily="34" charset="0"/>
              <a:buChar char="•"/>
            </a:pPr>
            <a:r>
              <a:rPr lang="en-US" sz="1100" i="0" dirty="0" smtClean="0">
                <a:latin typeface="+mn-lt"/>
                <a:cs typeface="Arial" charset="0"/>
              </a:rPr>
              <a:t>12 percent </a:t>
            </a:r>
            <a:r>
              <a:rPr lang="en-US" sz="1100" i="0" dirty="0">
                <a:latin typeface="+mn-lt"/>
                <a:cs typeface="Arial" charset="0"/>
              </a:rPr>
              <a:t>eliminated contributions for spouse/partner coverage</a:t>
            </a:r>
            <a:r>
              <a:rPr lang="en-US" sz="1100" i="0" dirty="0" smtClean="0">
                <a:latin typeface="+mn-lt"/>
                <a:cs typeface="Arial" charset="0"/>
              </a:rPr>
              <a:t>.</a:t>
            </a:r>
          </a:p>
          <a:p>
            <a:pPr marL="171450" indent="-171450" eaLnBrk="1" hangingPunct="1">
              <a:lnSpc>
                <a:spcPct val="150000"/>
              </a:lnSpc>
              <a:buClr>
                <a:schemeClr val="tx1"/>
              </a:buClr>
              <a:buFont typeface="Arial" panose="020B0604020202020204" pitchFamily="34" charset="0"/>
              <a:buChar char="•"/>
            </a:pPr>
            <a:r>
              <a:rPr lang="en-US" sz="1100" i="0" dirty="0" smtClean="0">
                <a:latin typeface="+mn-lt"/>
                <a:cs typeface="Arial" charset="0"/>
              </a:rPr>
              <a:t>16 percent gave a stipend</a:t>
            </a:r>
            <a:r>
              <a:rPr lang="en-US" sz="1100" i="0" baseline="0" dirty="0" smtClean="0">
                <a:latin typeface="+mn-lt"/>
                <a:cs typeface="Arial" charset="0"/>
              </a:rPr>
              <a:t> to send employees to the exchange. </a:t>
            </a:r>
            <a:endParaRPr lang="en-US" sz="1100" i="0" dirty="0">
              <a:latin typeface="+mn-lt"/>
              <a:cs typeface="Arial" charset="0"/>
            </a:endParaRPr>
          </a:p>
        </p:txBody>
      </p:sp>
      <p:sp>
        <p:nvSpPr>
          <p:cNvPr id="4" name="Slide Number Placeholder 3"/>
          <p:cNvSpPr>
            <a:spLocks noGrp="1"/>
          </p:cNvSpPr>
          <p:nvPr>
            <p:ph type="sldNum" sz="quarter" idx="10"/>
          </p:nvPr>
        </p:nvSpPr>
        <p:spPr/>
        <p:txBody>
          <a:bodyPr/>
          <a:lstStyle/>
          <a:p>
            <a:fld id="{87301979-A682-4C15-9433-58022C9D4655}" type="slidenum">
              <a:rPr lang="en-US" smtClean="0"/>
              <a:t>8</a:t>
            </a:fld>
            <a:endParaRPr lang="en-US"/>
          </a:p>
        </p:txBody>
      </p:sp>
    </p:spTree>
    <p:extLst>
      <p:ext uri="{BB962C8B-B14F-4D97-AF65-F5344CB8AC3E}">
        <p14:creationId xmlns:p14="http://schemas.microsoft.com/office/powerpoint/2010/main" val="3449041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smtClean="0"/>
              <a:t>Over the past six years we have conducted the AWR, we have</a:t>
            </a:r>
            <a:r>
              <a:rPr lang="en-US" sz="1100" baseline="0" dirty="0" smtClean="0"/>
              <a:t> asked what the primary objective of employers’ benefits programs is. Consistently, employers say it’s to take care of employees by offering the widest range of benefits. </a:t>
            </a:r>
          </a:p>
          <a:p>
            <a:pPr marL="171450" indent="-171450">
              <a:buFont typeface="Arial" panose="020B0604020202020204" pitchFamily="34" charset="0"/>
              <a:buChar char="•"/>
            </a:pPr>
            <a:r>
              <a:rPr lang="en-US" sz="1100" baseline="0" dirty="0" smtClean="0"/>
              <a:t>There was an uptick in trying to reduce health care costs for the employees and increasing employee satisfaction with their benefits.</a:t>
            </a:r>
            <a:endParaRPr lang="en-US" sz="1100" dirty="0"/>
          </a:p>
        </p:txBody>
      </p:sp>
      <p:sp>
        <p:nvSpPr>
          <p:cNvPr id="4" name="Slide Number Placeholder 3"/>
          <p:cNvSpPr>
            <a:spLocks noGrp="1"/>
          </p:cNvSpPr>
          <p:nvPr>
            <p:ph type="sldNum" sz="quarter" idx="10"/>
          </p:nvPr>
        </p:nvSpPr>
        <p:spPr/>
        <p:txBody>
          <a:bodyPr/>
          <a:lstStyle/>
          <a:p>
            <a:fld id="{87301979-A682-4C15-9433-58022C9D4655}" type="slidenum">
              <a:rPr lang="en-US" smtClean="0"/>
              <a:t>9</a:t>
            </a:fld>
            <a:endParaRPr lang="en-US"/>
          </a:p>
        </p:txBody>
      </p:sp>
    </p:spTree>
    <p:extLst>
      <p:ext uri="{BB962C8B-B14F-4D97-AF65-F5344CB8AC3E}">
        <p14:creationId xmlns:p14="http://schemas.microsoft.com/office/powerpoint/2010/main" val="139291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0A24EBC-DADC-4CC6-AC48-B102034ABC49}" type="datetime1">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82097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2CE03C-1603-449C-A728-E2FED279A8F0}" type="datetime1">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325981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C5BF21-4BC0-4327-8987-9BE3CC82F913}" type="datetime1">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227283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34400" cy="685800"/>
          </a:xfrm>
        </p:spPr>
        <p:txBody>
          <a:bodyPr/>
          <a:lstStyle>
            <a:lvl1pPr algn="l">
              <a:defRPr sz="4000">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219200"/>
            <a:ext cx="8534400" cy="4906963"/>
          </a:xfr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411B07-78FA-4524-AD6F-49305BF9ACCA}" type="datetime1">
              <a:rPr lang="en-US" smtClean="0"/>
              <a:t>5/23/2016</a:t>
            </a:fld>
            <a:endParaRPr lang="en-US"/>
          </a:p>
        </p:txBody>
      </p:sp>
      <p:sp>
        <p:nvSpPr>
          <p:cNvPr id="5" name="Footer Placeholder 4"/>
          <p:cNvSpPr>
            <a:spLocks noGrp="1"/>
          </p:cNvSpPr>
          <p:nvPr>
            <p:ph type="ftr" sz="quarter" idx="11"/>
          </p:nvPr>
        </p:nvSpPr>
        <p:spPr>
          <a:xfrm>
            <a:off x="3124200" y="6356350"/>
            <a:ext cx="2895600" cy="365125"/>
          </a:xfrm>
        </p:spPr>
        <p:txBody>
          <a:bodyPr/>
          <a:lstStyle/>
          <a:p>
            <a:endParaRPr lang="en-US"/>
          </a:p>
        </p:txBody>
      </p:sp>
      <p:sp>
        <p:nvSpPr>
          <p:cNvPr id="6" name="Slide Number Placeholder 5"/>
          <p:cNvSpPr>
            <a:spLocks noGrp="1"/>
          </p:cNvSpPr>
          <p:nvPr>
            <p:ph type="sldNum" sz="quarter" idx="12"/>
          </p:nvPr>
        </p:nvSpPr>
        <p:spPr>
          <a:xfrm>
            <a:off x="6781800" y="6492875"/>
            <a:ext cx="2133600" cy="365125"/>
          </a:xfrm>
        </p:spPr>
        <p:txBody>
          <a:bodyPr/>
          <a:lstStyle/>
          <a:p>
            <a:fld id="{1CA8D3E2-D14A-4A64-9793-E350FC09871D}"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6089073"/>
            <a:ext cx="1828800" cy="768927"/>
          </a:xfrm>
          <a:prstGeom prst="rect">
            <a:avLst/>
          </a:prstGeom>
        </p:spPr>
      </p:pic>
    </p:spTree>
    <p:extLst>
      <p:ext uri="{BB962C8B-B14F-4D97-AF65-F5344CB8AC3E}">
        <p14:creationId xmlns:p14="http://schemas.microsoft.com/office/powerpoint/2010/main" val="8933473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785DA6-097D-4FC2-8E29-0BE2300C42DA}" type="datetime1">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289992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DB79AEA-28F5-47A9-8812-38B60584221C}" type="datetime1">
              <a:rPr lang="en-US" smtClean="0"/>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159227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EA15A8B-B60B-47FD-B413-224B60AFD83D}" type="datetime1">
              <a:rPr lang="en-US" smtClean="0"/>
              <a:t>5/23/2016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30832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1E2C875-1CBD-48A1-AB08-362A4938FCBB}" type="datetime1">
              <a:rPr lang="en-US" smtClean="0"/>
              <a:t>5/23/2016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812678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DC59123-02DE-43E2-A338-35A2EAF92921}" type="datetime1">
              <a:rPr lang="en-US" smtClean="0"/>
              <a:t>5/23/2016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250399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E2E488F-9925-4CAC-86A8-9DE6EB089412}" type="datetime1">
              <a:rPr lang="en-US" smtClean="0"/>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69577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42EE13-3BE6-4C21-B9B6-821140F2B9B9}" type="datetime1">
              <a:rPr lang="en-US" smtClean="0"/>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118133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CA8D3E2-D14A-4A64-9793-E350FC09871D}" type="slidenum">
              <a:rPr lang="en-US" smtClean="0"/>
              <a:pPr/>
              <a:t>‹#›</a:t>
            </a:fld>
            <a:endParaRPr lang="en-US" dirty="0"/>
          </a:p>
        </p:txBody>
      </p:sp>
    </p:spTree>
    <p:extLst>
      <p:ext uri="{BB962C8B-B14F-4D97-AF65-F5344CB8AC3E}">
        <p14:creationId xmlns:p14="http://schemas.microsoft.com/office/powerpoint/2010/main" val="4165330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dropbox.com/sh/hq4cb8jw365is71/AABm_KaDFWLlWRcmLA5Hu6qza/IMAGES%20for%20PPT/ThinkstockPhotos-179232619PPT.jpg?dl=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t="-1" r="11195" b="85"/>
          <a:stretch/>
        </p:blipFill>
        <p:spPr>
          <a:xfrm>
            <a:off x="-76199" y="1"/>
            <a:ext cx="9229912" cy="685799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5715000"/>
            <a:ext cx="2382602" cy="1001776"/>
          </a:xfrm>
          <a:prstGeom prst="rect">
            <a:avLst/>
          </a:prstGeom>
        </p:spPr>
      </p:pic>
      <p:sp>
        <p:nvSpPr>
          <p:cNvPr id="7" name="Rectangle 6"/>
          <p:cNvSpPr/>
          <p:nvPr/>
        </p:nvSpPr>
        <p:spPr>
          <a:xfrm>
            <a:off x="-110867" y="3733800"/>
            <a:ext cx="9264580" cy="1752600"/>
          </a:xfrm>
          <a:prstGeom prst="rect">
            <a:avLst/>
          </a:prstGeom>
          <a:solidFill>
            <a:schemeClr val="bg1">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2"/>
                </a:solidFill>
                <a:effectLst>
                  <a:outerShdw blurRad="38100" dist="38100" dir="2700000" algn="tl">
                    <a:srgbClr val="000000">
                      <a:alpha val="43137"/>
                    </a:srgbClr>
                  </a:outerShdw>
                </a:effectLst>
              </a:rPr>
              <a:t>Aflac WorkForces Report</a:t>
            </a:r>
          </a:p>
          <a:p>
            <a:pPr algn="ctr"/>
            <a:r>
              <a:rPr lang="en-US" sz="3600" dirty="0" smtClean="0">
                <a:solidFill>
                  <a:schemeClr val="tx2"/>
                </a:solidFill>
              </a:rPr>
              <a:t>2011 - 2016</a:t>
            </a:r>
            <a:endParaRPr lang="en-US" sz="3600" dirty="0">
              <a:solidFill>
                <a:schemeClr val="tx2"/>
              </a:solidFill>
            </a:endParaRPr>
          </a:p>
        </p:txBody>
      </p:sp>
    </p:spTree>
    <p:extLst>
      <p:ext uri="{BB962C8B-B14F-4D97-AF65-F5344CB8AC3E}">
        <p14:creationId xmlns:p14="http://schemas.microsoft.com/office/powerpoint/2010/main" val="330601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5039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663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1379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077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8982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919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252" r="12569"/>
          <a:stretch/>
        </p:blipFill>
        <p:spPr>
          <a:xfrm>
            <a:off x="0" y="0"/>
            <a:ext cx="9144000" cy="6892462"/>
          </a:xfrm>
          <a:prstGeom prst="rect">
            <a:avLst/>
          </a:prstGeom>
        </p:spPr>
      </p:pic>
      <p:sp>
        <p:nvSpPr>
          <p:cNvPr id="6" name="Rectangle 1">
            <a:hlinkClick r:id="rId4" invalidUrl="https://www.dropbox.com/sh/hq4cb8jw365is71/AABm_KaDFWLlWRcmLA5Hu6qza/IMAGES for PPT/ThinkstockPhotos-179232619PPT.jpg?dl=0"/>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hlinkClick r:id="rId4" invalidUrl="https://www.dropbox.com/sh/hq4cb8jw365is71/AABm_KaDFWLlWRcmLA5Hu6qza/IMAGES for PPT/ThinkstockPhotos-179232619PPT.jpg?dl=0"/>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8"/>
          <p:cNvSpPr/>
          <p:nvPr/>
        </p:nvSpPr>
        <p:spPr>
          <a:xfrm>
            <a:off x="0" y="3886200"/>
            <a:ext cx="9144000" cy="1752600"/>
          </a:xfrm>
          <a:prstGeom prst="rect">
            <a:avLst/>
          </a:prstGeom>
          <a:solidFill>
            <a:schemeClr val="bg1">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2"/>
                </a:solidFill>
              </a:rPr>
              <a:t>Trends | Employee Results</a:t>
            </a:r>
          </a:p>
          <a:p>
            <a:pPr algn="ctr"/>
            <a:r>
              <a:rPr lang="en-US" sz="3600" dirty="0" smtClean="0">
                <a:solidFill>
                  <a:schemeClr val="tx2"/>
                </a:solidFill>
              </a:rPr>
              <a:t>2011 - 2016</a:t>
            </a:r>
            <a:endParaRPr lang="en-US" sz="3600" dirty="0">
              <a:solidFill>
                <a:schemeClr val="tx2"/>
              </a:solidFill>
            </a:endParaRPr>
          </a:p>
        </p:txBody>
      </p:sp>
    </p:spTree>
    <p:extLst>
      <p:ext uri="{BB962C8B-B14F-4D97-AF65-F5344CB8AC3E}">
        <p14:creationId xmlns:p14="http://schemas.microsoft.com/office/powerpoint/2010/main" val="1323845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0537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9748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3552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5257800"/>
            <a:ext cx="7772400" cy="914400"/>
          </a:xfrm>
        </p:spPr>
        <p:txBody>
          <a:bodyPr>
            <a:normAutofit fontScale="77500" lnSpcReduction="20000"/>
          </a:bodyPr>
          <a:lstStyle/>
          <a:p>
            <a:r>
              <a:rPr lang="en-US" sz="900" dirty="0"/>
              <a:t>Confidential and Proprietary. For Internal Use Only. Do Not Distribute. These materials contain proprietary information and material that is owned by Aflac and/or its licensors, and is protected by applicable intellectual property and other laws, including but not limited to copyright. By accessing these materials, you agree that you will not use such proprietary information or materials in any way whatsoever except for the sole purpose of training and development within Aflac’s field force. You further agree not to modify, loan, sell, distribute, or create derivative works based on these materials. Any use not specifically permitted herein shall be considered to be a material breach of your Agent's contract with Aflac and is strictly prohibited. Any use not specifically permitted herein is strictly prohibited and may subject you to civil and criminal penalties, including possible monetary damages and termination of your agreement with Aflac.  </a:t>
            </a:r>
            <a:endParaRPr lang="en-US" sz="900" dirty="0" smtClean="0"/>
          </a:p>
          <a:p>
            <a:endParaRPr lang="en-US" sz="900" dirty="0"/>
          </a:p>
          <a:p>
            <a:r>
              <a:rPr lang="en-US" sz="900" dirty="0" smtClean="0"/>
              <a:t>Z160390								4/16</a:t>
            </a:r>
            <a:endParaRPr lang="en-US" sz="900" dirty="0"/>
          </a:p>
        </p:txBody>
      </p:sp>
    </p:spTree>
    <p:extLst>
      <p:ext uri="{BB962C8B-B14F-4D97-AF65-F5344CB8AC3E}">
        <p14:creationId xmlns:p14="http://schemas.microsoft.com/office/powerpoint/2010/main" val="3014460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4657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2194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5993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1797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8315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7178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6020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A8D3E2-D14A-4A64-9793-E350FC09871D}" type="slidenum">
              <a:rPr lang="en-US" smtClean="0"/>
              <a:t>27</a:t>
            </a:fld>
            <a:endParaRPr lang="en-US"/>
          </a:p>
        </p:txBody>
      </p:sp>
      <p:pic>
        <p:nvPicPr>
          <p:cNvPr id="6146" name="Picture 2" descr="C:\Users\E13252\AppData\Local\Microsoft\Windows\Temporary Internet Files\Content.IE5\UU9WCC4A\ThinkstockPhotos-176772750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028"/>
            <a:ext cx="10363200" cy="77694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876800"/>
            <a:ext cx="10478358" cy="1752600"/>
          </a:xfrm>
          <a:prstGeom prst="rect">
            <a:avLst/>
          </a:prstGeom>
          <a:solidFill>
            <a:schemeClr val="bg1">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2"/>
                </a:solidFill>
              </a:rPr>
              <a:t>The Growing Importance of Voluntary</a:t>
            </a:r>
          </a:p>
          <a:p>
            <a:pPr algn="ctr"/>
            <a:r>
              <a:rPr lang="en-US" sz="3600" dirty="0" smtClean="0">
                <a:solidFill>
                  <a:schemeClr val="tx2"/>
                </a:solidFill>
              </a:rPr>
              <a:t>2011 - 2016</a:t>
            </a:r>
            <a:endParaRPr lang="en-US" sz="3600" dirty="0">
              <a:solidFill>
                <a:schemeClr val="tx2"/>
              </a:solidFill>
            </a:endParaRPr>
          </a:p>
        </p:txBody>
      </p:sp>
    </p:spTree>
    <p:extLst>
      <p:ext uri="{BB962C8B-B14F-4D97-AF65-F5344CB8AC3E}">
        <p14:creationId xmlns:p14="http://schemas.microsoft.com/office/powerpoint/2010/main" val="2829418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1561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5511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z="4000" dirty="0" smtClean="0">
                <a:solidFill>
                  <a:schemeClr val="tx2"/>
                </a:solidFill>
              </a:rPr>
              <a:t>About the Aflac WorkForces Report </a:t>
            </a:r>
            <a:endParaRPr lang="en-US" sz="4000" dirty="0">
              <a:solidFill>
                <a:schemeClr val="tx2"/>
              </a:solidFill>
            </a:endParaRPr>
          </a:p>
        </p:txBody>
      </p:sp>
      <p:sp>
        <p:nvSpPr>
          <p:cNvPr id="3" name="Content Placeholder 2"/>
          <p:cNvSpPr>
            <a:spLocks noGrp="1"/>
          </p:cNvSpPr>
          <p:nvPr>
            <p:ph idx="1"/>
          </p:nvPr>
        </p:nvSpPr>
        <p:spPr/>
        <p:txBody>
          <a:bodyPr>
            <a:normAutofit/>
          </a:bodyPr>
          <a:lstStyle/>
          <a:p>
            <a:pPr marL="457200" lvl="1" indent="0">
              <a:buNone/>
            </a:pPr>
            <a:endParaRPr lang="en-US" sz="1600" dirty="0" smtClean="0"/>
          </a:p>
          <a:p>
            <a:r>
              <a:rPr lang="en-US" sz="2400" b="1" dirty="0" smtClean="0">
                <a:solidFill>
                  <a:schemeClr val="tx2"/>
                </a:solidFill>
              </a:rPr>
              <a:t>Sixth annual </a:t>
            </a:r>
            <a:r>
              <a:rPr lang="en-US" sz="2400" b="1" dirty="0">
                <a:solidFill>
                  <a:schemeClr val="tx2"/>
                </a:solidFill>
              </a:rPr>
              <a:t>study </a:t>
            </a:r>
            <a:endParaRPr lang="en-US" sz="2400" b="1" dirty="0" smtClean="0">
              <a:solidFill>
                <a:schemeClr val="tx2"/>
              </a:solidFill>
            </a:endParaRPr>
          </a:p>
          <a:p>
            <a:pPr lvl="1"/>
            <a:r>
              <a:rPr lang="en-US" sz="1800" dirty="0" smtClean="0">
                <a:solidFill>
                  <a:schemeClr val="tx1"/>
                </a:solidFill>
              </a:rPr>
              <a:t>Results </a:t>
            </a:r>
            <a:r>
              <a:rPr lang="en-US" sz="1800" dirty="0">
                <a:solidFill>
                  <a:schemeClr val="tx1"/>
                </a:solidFill>
              </a:rPr>
              <a:t>from </a:t>
            </a:r>
            <a:r>
              <a:rPr lang="en-US" sz="1800" dirty="0" smtClean="0">
                <a:solidFill>
                  <a:schemeClr val="tx1"/>
                </a:solidFill>
              </a:rPr>
              <a:t>30,000 employees and 11,000 employers</a:t>
            </a:r>
            <a:endParaRPr lang="en-US" sz="1800" dirty="0" smtClean="0"/>
          </a:p>
          <a:p>
            <a:pPr lvl="1"/>
            <a:r>
              <a:rPr lang="en-US" sz="1800" dirty="0" smtClean="0">
                <a:solidFill>
                  <a:schemeClr val="tx1"/>
                </a:solidFill>
              </a:rPr>
              <a:t>Statistically valid samples — industries</a:t>
            </a:r>
            <a:r>
              <a:rPr lang="en-US" sz="1800" dirty="0">
                <a:solidFill>
                  <a:schemeClr val="tx1"/>
                </a:solidFill>
              </a:rPr>
              <a:t>, company </a:t>
            </a:r>
            <a:r>
              <a:rPr lang="en-US" sz="1800" dirty="0" smtClean="0">
                <a:solidFill>
                  <a:schemeClr val="tx1"/>
                </a:solidFill>
              </a:rPr>
              <a:t>sizes, geography </a:t>
            </a:r>
            <a:r>
              <a:rPr lang="en-US" sz="1800" dirty="0">
                <a:solidFill>
                  <a:schemeClr val="tx1"/>
                </a:solidFill>
              </a:rPr>
              <a:t>and </a:t>
            </a:r>
            <a:r>
              <a:rPr lang="en-US" sz="1800" dirty="0" smtClean="0">
                <a:solidFill>
                  <a:schemeClr val="tx1"/>
                </a:solidFill>
              </a:rPr>
              <a:t>demographics</a:t>
            </a:r>
            <a:endParaRPr lang="en-US" sz="1800" dirty="0">
              <a:solidFill>
                <a:schemeClr val="tx1"/>
              </a:solidFill>
            </a:endParaRPr>
          </a:p>
          <a:p>
            <a:pPr marL="457200" lvl="1" indent="0">
              <a:buNone/>
            </a:pPr>
            <a:endParaRPr lang="en-US" sz="1800" dirty="0">
              <a:solidFill>
                <a:schemeClr val="tx1"/>
              </a:solidFill>
            </a:endParaRPr>
          </a:p>
          <a:p>
            <a:r>
              <a:rPr lang="en-US" sz="2400" b="1" dirty="0" smtClean="0">
                <a:solidFill>
                  <a:schemeClr val="tx2"/>
                </a:solidFill>
              </a:rPr>
              <a:t>Third-party </a:t>
            </a:r>
            <a:r>
              <a:rPr lang="en-US" sz="2400" b="1" dirty="0">
                <a:solidFill>
                  <a:schemeClr val="tx2"/>
                </a:solidFill>
              </a:rPr>
              <a:t>research to gain an understanding of </a:t>
            </a:r>
            <a:r>
              <a:rPr lang="en-US" sz="2400" b="1" dirty="0" smtClean="0">
                <a:solidFill>
                  <a:schemeClr val="tx2"/>
                </a:solidFill>
              </a:rPr>
              <a:t>benefits </a:t>
            </a:r>
            <a:r>
              <a:rPr lang="en-US" sz="2400" b="1" dirty="0">
                <a:solidFill>
                  <a:schemeClr val="tx2"/>
                </a:solidFill>
              </a:rPr>
              <a:t>trends and </a:t>
            </a:r>
            <a:r>
              <a:rPr lang="en-US" sz="2400" b="1" dirty="0" smtClean="0">
                <a:solidFill>
                  <a:schemeClr val="tx2"/>
                </a:solidFill>
              </a:rPr>
              <a:t>challenges</a:t>
            </a:r>
            <a:endParaRPr lang="en-US" sz="2400" b="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4114800"/>
            <a:ext cx="2661511" cy="1858963"/>
          </a:xfrm>
          <a:prstGeom prst="rect">
            <a:avLst/>
          </a:prstGeom>
        </p:spPr>
      </p:pic>
      <p:sp>
        <p:nvSpPr>
          <p:cNvPr id="5" name="TextBox 4"/>
          <p:cNvSpPr txBox="1"/>
          <p:nvPr/>
        </p:nvSpPr>
        <p:spPr>
          <a:xfrm>
            <a:off x="0" y="6581001"/>
            <a:ext cx="7620000" cy="276999"/>
          </a:xfrm>
          <a:prstGeom prst="rect">
            <a:avLst/>
          </a:prstGeom>
          <a:noFill/>
        </p:spPr>
        <p:txBody>
          <a:bodyPr wrap="square" rtlCol="0">
            <a:spAutoFit/>
          </a:bodyPr>
          <a:lstStyle/>
          <a:p>
            <a:r>
              <a:rPr lang="en-US" sz="600" dirty="0" smtClean="0">
                <a:solidFill>
                  <a:schemeClr val="accent6"/>
                </a:solidFill>
              </a:rPr>
              <a:t>EE: 2011=3,035, 2012=6,151, 2013=5,299, 2014=5,209, 2015=5,337, 2016=5,000, TOTAL=30,031</a:t>
            </a:r>
          </a:p>
          <a:p>
            <a:r>
              <a:rPr lang="en-US" sz="600" dirty="0" smtClean="0">
                <a:solidFill>
                  <a:schemeClr val="accent6"/>
                </a:solidFill>
              </a:rPr>
              <a:t>ER: 2011=2,117, 2012=1,847, 2013=1,884, 2014=1,856, 2015=1,977, 2016= 1,500, TOTAL=11,181</a:t>
            </a:r>
            <a:endParaRPr lang="en-US" sz="600" dirty="0">
              <a:solidFill>
                <a:schemeClr val="accent6"/>
              </a:solidFill>
            </a:endParaRPr>
          </a:p>
        </p:txBody>
      </p:sp>
    </p:spTree>
    <p:extLst>
      <p:ext uri="{BB962C8B-B14F-4D97-AF65-F5344CB8AC3E}">
        <p14:creationId xmlns:p14="http://schemas.microsoft.com/office/powerpoint/2010/main" val="3948717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7808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90833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6463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0074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7949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8513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844924"/>
            <a:ext cx="6923434" cy="1138773"/>
          </a:xfrm>
          <a:prstGeom prst="rect">
            <a:avLst/>
          </a:prstGeom>
          <a:noFill/>
        </p:spPr>
        <p:txBody>
          <a:bodyPr wrap="none" rtlCol="0">
            <a:spAutoFit/>
          </a:bodyPr>
          <a:lstStyle/>
          <a:p>
            <a:r>
              <a:rPr lang="en-US" sz="2000" dirty="0" smtClean="0"/>
              <a:t>Learn more at: Aflac.com &gt; Resources &gt; Aflac WorkForces Report</a:t>
            </a:r>
          </a:p>
          <a:p>
            <a:endParaRPr lang="en-US" dirty="0"/>
          </a:p>
          <a:p>
            <a:r>
              <a:rPr lang="en-US" sz="1400" dirty="0" smtClean="0"/>
              <a:t>Ask about co-branding AWR collateral.</a:t>
            </a:r>
            <a:endParaRPr lang="en-US" sz="1400" dirty="0"/>
          </a:p>
          <a:p>
            <a:r>
              <a:rPr lang="en-US" sz="1400" dirty="0" smtClean="0"/>
              <a:t> </a:t>
            </a:r>
            <a:endParaRPr lang="en-US" sz="1400" dirty="0"/>
          </a:p>
        </p:txBody>
      </p:sp>
      <p:grpSp>
        <p:nvGrpSpPr>
          <p:cNvPr id="19" name="Group 18"/>
          <p:cNvGrpSpPr/>
          <p:nvPr/>
        </p:nvGrpSpPr>
        <p:grpSpPr>
          <a:xfrm>
            <a:off x="3956833" y="4972268"/>
            <a:ext cx="2511649" cy="543754"/>
            <a:chOff x="8384664" y="3879554"/>
            <a:chExt cx="2511649" cy="543754"/>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664" y="3879554"/>
              <a:ext cx="543754" cy="543754"/>
            </a:xfrm>
            <a:prstGeom prst="rect">
              <a:avLst/>
            </a:prstGeom>
          </p:spPr>
        </p:pic>
        <p:sp>
          <p:nvSpPr>
            <p:cNvPr id="10" name="TextBox 9"/>
            <p:cNvSpPr txBox="1"/>
            <p:nvPr/>
          </p:nvSpPr>
          <p:spPr>
            <a:xfrm>
              <a:off x="8925879" y="3966765"/>
              <a:ext cx="1970434" cy="369332"/>
            </a:xfrm>
            <a:prstGeom prst="rect">
              <a:avLst/>
            </a:prstGeom>
            <a:noFill/>
          </p:spPr>
          <p:txBody>
            <a:bodyPr wrap="square" rtlCol="0">
              <a:spAutoFit/>
            </a:bodyPr>
            <a:lstStyle/>
            <a:p>
              <a:r>
                <a:rPr lang="en-US" dirty="0" smtClean="0"/>
                <a:t>Infographics</a:t>
              </a:r>
              <a:endParaRPr lang="en-US" dirty="0"/>
            </a:p>
          </p:txBody>
        </p:sp>
      </p:grpSp>
      <p:grpSp>
        <p:nvGrpSpPr>
          <p:cNvPr id="21" name="Group 20"/>
          <p:cNvGrpSpPr/>
          <p:nvPr/>
        </p:nvGrpSpPr>
        <p:grpSpPr>
          <a:xfrm>
            <a:off x="1074154" y="5857046"/>
            <a:ext cx="2577495" cy="543754"/>
            <a:chOff x="8318818" y="4604188"/>
            <a:chExt cx="2577495" cy="543754"/>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8818" y="4604188"/>
              <a:ext cx="609600" cy="543754"/>
            </a:xfrm>
            <a:prstGeom prst="rect">
              <a:avLst/>
            </a:prstGeom>
          </p:spPr>
        </p:pic>
        <p:sp>
          <p:nvSpPr>
            <p:cNvPr id="18" name="TextBox 17"/>
            <p:cNvSpPr txBox="1"/>
            <p:nvPr/>
          </p:nvSpPr>
          <p:spPr>
            <a:xfrm>
              <a:off x="8925879" y="4691399"/>
              <a:ext cx="1970434" cy="369332"/>
            </a:xfrm>
            <a:prstGeom prst="rect">
              <a:avLst/>
            </a:prstGeom>
            <a:noFill/>
          </p:spPr>
          <p:txBody>
            <a:bodyPr wrap="square" rtlCol="0">
              <a:spAutoFit/>
            </a:bodyPr>
            <a:lstStyle/>
            <a:p>
              <a:r>
                <a:rPr lang="en-US" dirty="0" smtClean="0"/>
                <a:t>Fact Sheets</a:t>
              </a:r>
              <a:endParaRPr lang="en-US" dirty="0"/>
            </a:p>
          </p:txBody>
        </p:sp>
      </p:grpSp>
      <p:grpSp>
        <p:nvGrpSpPr>
          <p:cNvPr id="24" name="Group 23"/>
          <p:cNvGrpSpPr/>
          <p:nvPr/>
        </p:nvGrpSpPr>
        <p:grpSpPr>
          <a:xfrm>
            <a:off x="3956833" y="5857046"/>
            <a:ext cx="2824967" cy="543754"/>
            <a:chOff x="8452633" y="5673631"/>
            <a:chExt cx="2824967" cy="543754"/>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2633" y="5673631"/>
              <a:ext cx="475785" cy="543754"/>
            </a:xfrm>
            <a:prstGeom prst="rect">
              <a:avLst/>
            </a:prstGeom>
          </p:spPr>
        </p:pic>
        <p:sp>
          <p:nvSpPr>
            <p:cNvPr id="20" name="TextBox 19"/>
            <p:cNvSpPr txBox="1"/>
            <p:nvPr/>
          </p:nvSpPr>
          <p:spPr>
            <a:xfrm>
              <a:off x="8925879" y="5760842"/>
              <a:ext cx="2351721" cy="369332"/>
            </a:xfrm>
            <a:prstGeom prst="rect">
              <a:avLst/>
            </a:prstGeom>
            <a:noFill/>
          </p:spPr>
          <p:txBody>
            <a:bodyPr wrap="square" rtlCol="0">
              <a:spAutoFit/>
            </a:bodyPr>
            <a:lstStyle/>
            <a:p>
              <a:r>
                <a:rPr lang="en-US" dirty="0" smtClean="0"/>
                <a:t>Executive Summary</a:t>
              </a:r>
              <a:endParaRPr lang="en-US" dirty="0"/>
            </a:p>
          </p:txBody>
        </p:sp>
      </p:grpSp>
      <p:grpSp>
        <p:nvGrpSpPr>
          <p:cNvPr id="25" name="Group 24"/>
          <p:cNvGrpSpPr/>
          <p:nvPr/>
        </p:nvGrpSpPr>
        <p:grpSpPr>
          <a:xfrm>
            <a:off x="1074154" y="4972268"/>
            <a:ext cx="2964446" cy="543755"/>
            <a:chOff x="8313154" y="6398701"/>
            <a:chExt cx="2964446" cy="543755"/>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3154" y="6398701"/>
              <a:ext cx="615264" cy="543755"/>
            </a:xfrm>
            <a:prstGeom prst="rect">
              <a:avLst/>
            </a:prstGeom>
          </p:spPr>
        </p:pic>
        <p:sp>
          <p:nvSpPr>
            <p:cNvPr id="23" name="TextBox 22"/>
            <p:cNvSpPr txBox="1"/>
            <p:nvPr/>
          </p:nvSpPr>
          <p:spPr>
            <a:xfrm>
              <a:off x="8925879" y="6485912"/>
              <a:ext cx="2351721" cy="369332"/>
            </a:xfrm>
            <a:prstGeom prst="rect">
              <a:avLst/>
            </a:prstGeom>
            <a:noFill/>
          </p:spPr>
          <p:txBody>
            <a:bodyPr wrap="square" rtlCol="0">
              <a:spAutoFit/>
            </a:bodyPr>
            <a:lstStyle/>
            <a:p>
              <a:r>
                <a:rPr lang="en-US" dirty="0" smtClean="0"/>
                <a:t>Articles</a:t>
              </a:r>
              <a:endParaRPr lang="en-US" dirty="0"/>
            </a:p>
          </p:txBody>
        </p:sp>
      </p:grpSp>
      <p:pic>
        <p:nvPicPr>
          <p:cNvPr id="1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3613" t="18413" r="11805" b="43492"/>
          <a:stretch/>
        </p:blipFill>
        <p:spPr bwMode="auto">
          <a:xfrm>
            <a:off x="0" y="533400"/>
            <a:ext cx="9144000" cy="2919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642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 r="-600"/>
          <a:stretch/>
        </p:blipFill>
        <p:spPr>
          <a:xfrm>
            <a:off x="0" y="-152400"/>
            <a:ext cx="9456516" cy="7010400"/>
          </a:xfrm>
          <a:prstGeom prst="rect">
            <a:avLst/>
          </a:prstGeom>
        </p:spPr>
      </p:pic>
      <p:sp>
        <p:nvSpPr>
          <p:cNvPr id="3" name="Rectangle 2"/>
          <p:cNvSpPr/>
          <p:nvPr/>
        </p:nvSpPr>
        <p:spPr>
          <a:xfrm>
            <a:off x="1" y="4038600"/>
            <a:ext cx="9372600" cy="1752600"/>
          </a:xfrm>
          <a:prstGeom prst="rect">
            <a:avLst/>
          </a:prstGeom>
          <a:solidFill>
            <a:schemeClr val="bg1">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2"/>
                </a:solidFill>
              </a:rPr>
              <a:t>Trends | Employer Results</a:t>
            </a:r>
          </a:p>
          <a:p>
            <a:pPr algn="ctr"/>
            <a:r>
              <a:rPr lang="en-US" sz="3600" dirty="0" smtClean="0">
                <a:solidFill>
                  <a:schemeClr val="tx2"/>
                </a:solidFill>
              </a:rPr>
              <a:t>2011 - 2016</a:t>
            </a:r>
            <a:endParaRPr lang="en-US" sz="3600" dirty="0">
              <a:solidFill>
                <a:schemeClr val="tx2"/>
              </a:solidFill>
            </a:endParaRPr>
          </a:p>
        </p:txBody>
      </p:sp>
    </p:spTree>
    <p:extLst>
      <p:ext uri="{BB962C8B-B14F-4D97-AF65-F5344CB8AC3E}">
        <p14:creationId xmlns:p14="http://schemas.microsoft.com/office/powerpoint/2010/main" val="14286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0663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6522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2221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5383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4243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2060"/>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0CF23983642240BEEBCC030F10F3C7" ma:contentTypeVersion="3" ma:contentTypeDescription="Create a new document." ma:contentTypeScope="" ma:versionID="f647663716090dac70b6366175569977">
  <xsd:schema xmlns:xsd="http://www.w3.org/2001/XMLSchema" xmlns:xs="http://www.w3.org/2001/XMLSchema" xmlns:p="http://schemas.microsoft.com/office/2006/metadata/properties" targetNamespace="http://schemas.microsoft.com/office/2006/metadata/properties" ma:root="true" ma:fieldsID="c2ee500940e80cbcc2f60e1080c760b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048DEF-D43F-47E8-BE1E-3464C65759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731418B-D824-4514-9130-E6CA150922EC}">
  <ds:schemaRefs>
    <ds:schemaRef ds:uri="http://schemas.microsoft.com/office/2006/documentManagement/types"/>
    <ds:schemaRef ds:uri="http://schemas.openxmlformats.org/package/2006/metadata/core-properties"/>
    <ds:schemaRef ds:uri="http://purl.org/dc/dcmitype/"/>
    <ds:schemaRef ds:uri="http://purl.org/dc/terms/"/>
    <ds:schemaRef ds:uri="http://www.w3.org/XML/1998/namespace"/>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D2BFC2C-FCCA-41D0-BD8D-A2FFDD27E5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13057</TotalTime>
  <Words>2208</Words>
  <Application>Microsoft Office PowerPoint</Application>
  <PresentationFormat>On-screen Show (4:3)</PresentationFormat>
  <Paragraphs>154</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About the Aflac WorkForces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Aflac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Brande Carden</dc:creator>
  <cp:lastModifiedBy>Brande Carden</cp:lastModifiedBy>
  <cp:revision>1242</cp:revision>
  <cp:lastPrinted>2016-03-18T19:29:01Z</cp:lastPrinted>
  <dcterms:created xsi:type="dcterms:W3CDTF">2015-06-03T20:16:20Z</dcterms:created>
  <dcterms:modified xsi:type="dcterms:W3CDTF">2016-05-23T19:08:29Z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0x010100630CF23983642240BEEBCC030F10F3C7</vt:lpwstr>
  </property>
</Properties>
</file>