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12"/>
  </p:notesMasterIdLst>
  <p:handoutMasterIdLst>
    <p:handoutMasterId r:id="rId13"/>
  </p:handoutMasterIdLst>
  <p:sldIdLst>
    <p:sldId id="649" r:id="rId2"/>
    <p:sldId id="661" r:id="rId3"/>
    <p:sldId id="641" r:id="rId4"/>
    <p:sldId id="658" r:id="rId5"/>
    <p:sldId id="650" r:id="rId6"/>
    <p:sldId id="647" r:id="rId7"/>
    <p:sldId id="660" r:id="rId8"/>
    <p:sldId id="632" r:id="rId9"/>
    <p:sldId id="655" r:id="rId10"/>
    <p:sldId id="631"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Office User" initials="AFL" lastIdx="10" clrIdx="0"/>
  <p:cmAuthor id="1" name="E11702" initials="E" lastIdx="2" clrIdx="1"/>
  <p:cmAuthor id="2" name="Joshua Rebuck" initials="JR"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A705"/>
    <a:srgbClr val="C4E600"/>
    <a:srgbClr val="FF7C00"/>
    <a:srgbClr val="0099FF"/>
    <a:srgbClr val="D1DD26"/>
    <a:srgbClr val="663300"/>
    <a:srgbClr val="ECF5FE"/>
    <a:srgbClr val="FF7D7D"/>
    <a:srgbClr val="BFB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99" autoAdjust="0"/>
    <p:restoredTop sz="80035" autoAdjust="0"/>
  </p:normalViewPr>
  <p:slideViewPr>
    <p:cSldViewPr snapToGrid="0">
      <p:cViewPr>
        <p:scale>
          <a:sx n="101" d="100"/>
          <a:sy n="101" d="100"/>
        </p:scale>
        <p:origin x="-96" y="-216"/>
      </p:cViewPr>
      <p:guideLst>
        <p:guide orient="horz" pos="1829"/>
        <p:guide orient="horz" pos="2777"/>
        <p:guide orient="horz" pos="1046"/>
        <p:guide orient="horz" pos="1892"/>
        <p:guide pos="2880"/>
        <p:guide pos="322"/>
        <p:guide pos="5616"/>
        <p:guide pos="263"/>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2" d="100"/>
          <a:sy n="82" d="100"/>
        </p:scale>
        <p:origin x="-3090"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3038649" cy="465138"/>
          </a:xfrm>
          <a:prstGeom prst="rect">
            <a:avLst/>
          </a:prstGeom>
        </p:spPr>
        <p:txBody>
          <a:bodyPr vert="horz" lIns="91440" tIns="45720" rIns="91440" bIns="45720" rtlCol="0"/>
          <a:lstStyle>
            <a:lvl1pPr algn="l">
              <a:defRPr sz="1200"/>
            </a:lvl1pPr>
          </a:lstStyle>
          <a:p>
            <a:pPr>
              <a:defRPr/>
            </a:pPr>
            <a:endParaRPr lang="en-US" dirty="0">
              <a:latin typeface="Helvetica"/>
            </a:endParaRPr>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pPr>
              <a:defRPr/>
            </a:pPr>
            <a:fld id="{1943A782-36DD-4911-8048-75BE3F8D0B7D}" type="datetimeFigureOut">
              <a:rPr lang="en-US">
                <a:latin typeface="Helvetica"/>
              </a:rPr>
              <a:pPr>
                <a:defRPr/>
              </a:pPr>
              <a:t>5/15/2014</a:t>
            </a:fld>
            <a:endParaRPr lang="en-US" dirty="0">
              <a:latin typeface="Helvetica"/>
            </a:endParaRPr>
          </a:p>
        </p:txBody>
      </p:sp>
      <p:sp>
        <p:nvSpPr>
          <p:cNvPr id="4" name="Footer Placeholder 3"/>
          <p:cNvSpPr>
            <a:spLocks noGrp="1"/>
          </p:cNvSpPr>
          <p:nvPr>
            <p:ph type="ftr" sz="quarter" idx="2"/>
          </p:nvPr>
        </p:nvSpPr>
        <p:spPr>
          <a:xfrm>
            <a:off x="6" y="8829675"/>
            <a:ext cx="3038649" cy="465138"/>
          </a:xfrm>
          <a:prstGeom prst="rect">
            <a:avLst/>
          </a:prstGeom>
        </p:spPr>
        <p:txBody>
          <a:bodyPr vert="horz" lIns="91440" tIns="45720" rIns="91440" bIns="45720" rtlCol="0" anchor="b"/>
          <a:lstStyle>
            <a:lvl1pPr algn="l">
              <a:defRPr sz="1200"/>
            </a:lvl1pPr>
          </a:lstStyle>
          <a:p>
            <a:pPr>
              <a:defRPr/>
            </a:pPr>
            <a:endParaRPr lang="en-US" dirty="0">
              <a:latin typeface="Helvetica"/>
            </a:endParaRPr>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pPr>
              <a:defRPr/>
            </a:pPr>
            <a:fld id="{0233F244-0636-4D7A-A5F7-E47396E67732}" type="slidenum">
              <a:rPr lang="en-US">
                <a:latin typeface="Helvetica"/>
              </a:rPr>
              <a:pPr>
                <a:defRPr/>
              </a:pPr>
              <a:t>‹#›</a:t>
            </a:fld>
            <a:endParaRPr lang="en-US" dirty="0">
              <a:latin typeface="Helvetica"/>
            </a:endParaRPr>
          </a:p>
        </p:txBody>
      </p:sp>
    </p:spTree>
    <p:extLst>
      <p:ext uri="{BB962C8B-B14F-4D97-AF65-F5344CB8AC3E}">
        <p14:creationId xmlns:p14="http://schemas.microsoft.com/office/powerpoint/2010/main" val="4124770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3038649" cy="465138"/>
          </a:xfrm>
          <a:prstGeom prst="rect">
            <a:avLst/>
          </a:prstGeom>
        </p:spPr>
        <p:txBody>
          <a:bodyPr vert="horz" lIns="93177" tIns="46589" rIns="93177" bIns="46589" rtlCol="0"/>
          <a:lstStyle>
            <a:lvl1pPr algn="l" fontAlgn="auto">
              <a:spcBef>
                <a:spcPts val="0"/>
              </a:spcBef>
              <a:spcAft>
                <a:spcPts val="0"/>
              </a:spcAft>
              <a:defRPr sz="1200">
                <a:latin typeface="Helvetica"/>
              </a:defRPr>
            </a:lvl1pPr>
          </a:lstStyle>
          <a:p>
            <a:pPr>
              <a:defRPr/>
            </a:pPr>
            <a:endParaRPr lang="en-US" dirty="0"/>
          </a:p>
        </p:txBody>
      </p:sp>
      <p:sp>
        <p:nvSpPr>
          <p:cNvPr id="3" name="Date Placeholder 2"/>
          <p:cNvSpPr>
            <a:spLocks noGrp="1"/>
          </p:cNvSpPr>
          <p:nvPr>
            <p:ph type="dt" idx="1"/>
          </p:nvPr>
        </p:nvSpPr>
        <p:spPr>
          <a:xfrm>
            <a:off x="3970134" y="0"/>
            <a:ext cx="3038648" cy="465138"/>
          </a:xfrm>
          <a:prstGeom prst="rect">
            <a:avLst/>
          </a:prstGeom>
        </p:spPr>
        <p:txBody>
          <a:bodyPr vert="horz" lIns="93177" tIns="46589" rIns="93177" bIns="46589" rtlCol="0"/>
          <a:lstStyle>
            <a:lvl1pPr algn="r" fontAlgn="auto">
              <a:spcBef>
                <a:spcPts val="0"/>
              </a:spcBef>
              <a:spcAft>
                <a:spcPts val="0"/>
              </a:spcAft>
              <a:defRPr sz="1200">
                <a:latin typeface="Helvetica"/>
              </a:defRPr>
            </a:lvl1pPr>
          </a:lstStyle>
          <a:p>
            <a:pPr>
              <a:defRPr/>
            </a:pPr>
            <a:fld id="{B7005E4D-2674-4721-9B3B-2B2094B2940C}" type="datetimeFigureOut">
              <a:rPr lang="en-US" smtClean="0"/>
              <a:pPr>
                <a:defRPr/>
              </a:pPr>
              <a:t>5/15/2014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850" y="4416435"/>
            <a:ext cx="5606703" cy="4183063"/>
          </a:xfrm>
          <a:prstGeom prst="rect">
            <a:avLst/>
          </a:prstGeom>
        </p:spPr>
        <p:txBody>
          <a:bodyPr vert="horz" lIns="93177" tIns="46589" rIns="93177" bIns="46589"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6" y="8829675"/>
            <a:ext cx="3038649" cy="465138"/>
          </a:xfrm>
          <a:prstGeom prst="rect">
            <a:avLst/>
          </a:prstGeom>
        </p:spPr>
        <p:txBody>
          <a:bodyPr vert="horz" lIns="93177" tIns="46589" rIns="93177" bIns="46589" rtlCol="0" anchor="b"/>
          <a:lstStyle>
            <a:lvl1pPr algn="l" fontAlgn="auto">
              <a:spcBef>
                <a:spcPts val="0"/>
              </a:spcBef>
              <a:spcAft>
                <a:spcPts val="0"/>
              </a:spcAft>
              <a:defRPr sz="1200">
                <a:latin typeface="Helvetica"/>
              </a:defRPr>
            </a:lvl1pPr>
          </a:lstStyle>
          <a:p>
            <a:pPr>
              <a:defRPr/>
            </a:pPr>
            <a:endParaRPr lang="en-US" dirty="0"/>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lIns="93177" tIns="46589" rIns="93177" bIns="46589" rtlCol="0" anchor="b"/>
          <a:lstStyle>
            <a:lvl1pPr algn="r" fontAlgn="auto">
              <a:spcBef>
                <a:spcPts val="0"/>
              </a:spcBef>
              <a:spcAft>
                <a:spcPts val="0"/>
              </a:spcAft>
              <a:defRPr sz="1200">
                <a:latin typeface="Helvetica"/>
              </a:defRPr>
            </a:lvl1pPr>
          </a:lstStyle>
          <a:p>
            <a:pPr>
              <a:defRPr/>
            </a:pPr>
            <a:fld id="{4B6B57AA-AD7D-45F1-AB29-099DB8EE9590}" type="slidenum">
              <a:rPr lang="en-US" smtClean="0"/>
              <a:pPr>
                <a:defRPr/>
              </a:pPr>
              <a:t>‹#›</a:t>
            </a:fld>
            <a:endParaRPr lang="en-US" dirty="0"/>
          </a:p>
        </p:txBody>
      </p:sp>
    </p:spTree>
    <p:extLst>
      <p:ext uri="{BB962C8B-B14F-4D97-AF65-F5344CB8AC3E}">
        <p14:creationId xmlns:p14="http://schemas.microsoft.com/office/powerpoint/2010/main" val="1434056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a:ea typeface="+mn-ea"/>
        <a:cs typeface="+mn-cs"/>
      </a:defRPr>
    </a:lvl1pPr>
    <a:lvl2pPr marL="457200" algn="l" rtl="0" eaLnBrk="0" fontAlgn="base" hangingPunct="0">
      <a:spcBef>
        <a:spcPct val="30000"/>
      </a:spcBef>
      <a:spcAft>
        <a:spcPct val="0"/>
      </a:spcAft>
      <a:defRPr sz="1200" kern="1200">
        <a:solidFill>
          <a:schemeClr val="tx1"/>
        </a:solidFill>
        <a:latin typeface="Helvetica"/>
        <a:ea typeface="+mn-ea"/>
        <a:cs typeface="+mn-cs"/>
      </a:defRPr>
    </a:lvl2pPr>
    <a:lvl3pPr marL="914400" algn="l" rtl="0" eaLnBrk="0" fontAlgn="base" hangingPunct="0">
      <a:spcBef>
        <a:spcPct val="30000"/>
      </a:spcBef>
      <a:spcAft>
        <a:spcPct val="0"/>
      </a:spcAft>
      <a:defRPr sz="1200" kern="1200">
        <a:solidFill>
          <a:schemeClr val="tx1"/>
        </a:solidFill>
        <a:latin typeface="Helvetica"/>
        <a:ea typeface="+mn-ea"/>
        <a:cs typeface="+mn-cs"/>
      </a:defRPr>
    </a:lvl3pPr>
    <a:lvl4pPr marL="1371600" algn="l" rtl="0" eaLnBrk="0" fontAlgn="base" hangingPunct="0">
      <a:spcBef>
        <a:spcPct val="30000"/>
      </a:spcBef>
      <a:spcAft>
        <a:spcPct val="0"/>
      </a:spcAft>
      <a:defRPr sz="1200" kern="1200">
        <a:solidFill>
          <a:schemeClr val="tx1"/>
        </a:solidFill>
        <a:latin typeface="Helvetica"/>
        <a:ea typeface="+mn-ea"/>
        <a:cs typeface="+mn-cs"/>
      </a:defRPr>
    </a:lvl4pPr>
    <a:lvl5pPr marL="1828800" algn="l" rtl="0" eaLnBrk="0" fontAlgn="base" hangingPunct="0">
      <a:spcBef>
        <a:spcPct val="30000"/>
      </a:spcBef>
      <a:spcAft>
        <a:spcPct val="0"/>
      </a:spcAft>
      <a:defRPr sz="1200" kern="1200">
        <a:solidFill>
          <a:schemeClr val="tx1"/>
        </a:solidFill>
        <a:latin typeface="Helvetica"/>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6B57AA-AD7D-45F1-AB29-099DB8EE9590}" type="slidenum">
              <a:rPr lang="en-US" smtClean="0"/>
              <a:pPr>
                <a:defRPr/>
              </a:pPr>
              <a:t>10</a:t>
            </a:fld>
            <a:endParaRPr lang="en-US" dirty="0"/>
          </a:p>
        </p:txBody>
      </p:sp>
    </p:spTree>
    <p:extLst>
      <p:ext uri="{BB962C8B-B14F-4D97-AF65-F5344CB8AC3E}">
        <p14:creationId xmlns:p14="http://schemas.microsoft.com/office/powerpoint/2010/main" val="252840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6215" y="3200400"/>
            <a:ext cx="8258433" cy="1066800"/>
          </a:xfrm>
          <a:prstGeom prst="rect">
            <a:avLst/>
          </a:prstGeom>
        </p:spPr>
        <p:txBody>
          <a:bodyPr/>
          <a:lstStyle>
            <a:lvl1pPr algn="ctr">
              <a:defRPr>
                <a:solidFill>
                  <a:schemeClr val="tx2"/>
                </a:solidFill>
              </a:defRPr>
            </a:lvl1p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432485" y="4495800"/>
            <a:ext cx="8272163" cy="7620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2586" y="1090522"/>
            <a:ext cx="8478108" cy="549189"/>
          </a:xfrm>
        </p:spPr>
        <p:txBody>
          <a:bodyPr anchor="t">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82981" y="1879600"/>
            <a:ext cx="8421130" cy="3979333"/>
          </a:xfrm>
        </p:spPr>
        <p:txBody>
          <a:bodyPr>
            <a:normAutofit/>
          </a:bodyPr>
          <a:lstStyle>
            <a:lvl1pPr>
              <a:defRPr sz="2000"/>
            </a:lvl1pPr>
          </a:lstStyle>
          <a:p>
            <a:pPr lvl="0"/>
            <a:r>
              <a:rPr lang="en-US" dirty="0" smtClean="0"/>
              <a:t>Click to edit Master text styles</a:t>
            </a:r>
          </a:p>
        </p:txBody>
      </p:sp>
      <p:sp>
        <p:nvSpPr>
          <p:cNvPr id="5" name="Text Placeholder 4"/>
          <p:cNvSpPr>
            <a:spLocks noGrp="1"/>
          </p:cNvSpPr>
          <p:nvPr>
            <p:ph type="body" sz="quarter" idx="10"/>
          </p:nvPr>
        </p:nvSpPr>
        <p:spPr>
          <a:xfrm>
            <a:off x="511175" y="5915378"/>
            <a:ext cx="5348288" cy="349603"/>
          </a:xfrm>
        </p:spPr>
        <p:txBody>
          <a:bodyPr>
            <a:noAutofit/>
          </a:bodyPr>
          <a:lstStyle>
            <a:lvl1pPr marL="0" indent="0">
              <a:buNone/>
              <a:defRPr sz="1100"/>
            </a:lvl1pPr>
            <a:lvl2pPr>
              <a:defRPr sz="1200"/>
            </a:lvl2pPr>
            <a:lvl3pPr>
              <a:defRPr sz="1200"/>
            </a:lvl3pPr>
            <a:lvl4pPr>
              <a:defRPr sz="1100"/>
            </a:lvl4pPr>
            <a:lvl5pPr>
              <a:defRPr sz="1100"/>
            </a:lvl5pPr>
          </a:lstStyle>
          <a:p>
            <a:pPr lvl="0"/>
            <a:r>
              <a:rPr lang="en-US" dirty="0" smtClean="0"/>
              <a:t>Click to edit Master text styles</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406900"/>
            <a:ext cx="8458199" cy="1362075"/>
          </a:xfrm>
        </p:spPr>
        <p:txBody>
          <a:bodyPr anchor="t">
            <a:normAutofit/>
          </a:bodyPr>
          <a:lstStyle>
            <a:lvl1pPr algn="l">
              <a:defRPr sz="3600" b="1" cap="all" spc="-1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906713"/>
            <a:ext cx="8458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3243" y="1228811"/>
            <a:ext cx="8572157" cy="512984"/>
          </a:xfrm>
        </p:spPr>
        <p:txBody>
          <a:bodyPr/>
          <a:lstStyle>
            <a:lvl1pPr>
              <a:defRPr sz="3200"/>
            </a:lvl1pPr>
          </a:lstStyle>
          <a:p>
            <a:r>
              <a:rPr lang="en-US" dirty="0" smtClean="0"/>
              <a:t>Click to edit Master title style</a:t>
            </a:r>
            <a:br>
              <a:rPr lang="en-US" dirty="0" smtClean="0"/>
            </a:br>
            <a:endParaRPr lang="en-US" dirty="0"/>
          </a:p>
        </p:txBody>
      </p:sp>
      <p:sp>
        <p:nvSpPr>
          <p:cNvPr id="3" name="Content Placeholder 2"/>
          <p:cNvSpPr>
            <a:spLocks noGrp="1"/>
          </p:cNvSpPr>
          <p:nvPr>
            <p:ph sz="half" idx="1"/>
          </p:nvPr>
        </p:nvSpPr>
        <p:spPr>
          <a:xfrm>
            <a:off x="1066800" y="2590800"/>
            <a:ext cx="3429000" cy="3535363"/>
          </a:xfrm>
        </p:spPr>
        <p:txBody>
          <a:bodyPr>
            <a:normAutofit/>
          </a:bodyPr>
          <a:lstStyle>
            <a:lvl1pP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5257800" y="2590800"/>
            <a:ext cx="3429000" cy="3535363"/>
          </a:xfrm>
        </p:spPr>
        <p:txBody>
          <a:bodyPr>
            <a:normAutofit/>
          </a:bodyPr>
          <a:lstStyle>
            <a:lvl1pP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7640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032250" y="2819400"/>
            <a:ext cx="5111750" cy="35361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2819400"/>
            <a:ext cx="3008313" cy="3536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229600" cy="8445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77838" y="1222375"/>
            <a:ext cx="8420100" cy="4705350"/>
          </a:xfrm>
        </p:spPr>
        <p:txBody>
          <a:bodyPr/>
          <a:lstStyle/>
          <a:p>
            <a:pPr lvl="0"/>
            <a:endParaRPr lang="en-US" noProof="0"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275642"/>
            <a:ext cx="9144000" cy="219106"/>
          </a:xfrm>
          <a:prstGeom prst="rect">
            <a:avLst/>
          </a:prstGeom>
          <a:solidFill>
            <a:schemeClr val="bg2">
              <a:lumMod val="60000"/>
              <a:lumOff val="40000"/>
            </a:scheme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Helvetica"/>
            </a:endParaRPr>
          </a:p>
        </p:txBody>
      </p:sp>
      <p:sp>
        <p:nvSpPr>
          <p:cNvPr id="2" name="Title Placeholder 1"/>
          <p:cNvSpPr>
            <a:spLocks noGrp="1"/>
          </p:cNvSpPr>
          <p:nvPr>
            <p:ph type="title"/>
          </p:nvPr>
        </p:nvSpPr>
        <p:spPr>
          <a:xfrm>
            <a:off x="400050" y="1125838"/>
            <a:ext cx="8515350" cy="51298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85422" y="1879600"/>
            <a:ext cx="8429978" cy="4292600"/>
          </a:xfrm>
          <a:prstGeom prst="rect">
            <a:avLst/>
          </a:prstGeom>
        </p:spPr>
        <p:txBody>
          <a:bodyPr vert="horz" lIns="91440" tIns="45720" rIns="91440" bIns="45720" rtlCol="0">
            <a:normAutofit/>
          </a:bodyPr>
          <a:lstStyle/>
          <a:p>
            <a:pPr lvl="0"/>
            <a:r>
              <a:rPr lang="en-US" dirty="0" smtClean="0"/>
              <a:t>Click to edit Master text styles</a:t>
            </a:r>
          </a:p>
        </p:txBody>
      </p:sp>
      <p:sp>
        <p:nvSpPr>
          <p:cNvPr id="7" name="TextBox 6"/>
          <p:cNvSpPr txBox="1"/>
          <p:nvPr/>
        </p:nvSpPr>
        <p:spPr>
          <a:xfrm>
            <a:off x="400050" y="6281833"/>
            <a:ext cx="381000" cy="215444"/>
          </a:xfrm>
          <a:prstGeom prst="rect">
            <a:avLst/>
          </a:prstGeom>
          <a:noFill/>
        </p:spPr>
        <p:txBody>
          <a:bodyPr wrap="square" rtlCol="0">
            <a:spAutoFit/>
          </a:bodyPr>
          <a:lstStyle/>
          <a:p>
            <a:fld id="{D08BC74B-54BD-47F2-93DD-09965325A013}" type="slidenum">
              <a:rPr lang="en-US" sz="800" smtClean="0">
                <a:solidFill>
                  <a:schemeClr val="bg1"/>
                </a:solidFill>
                <a:latin typeface="Helvetica"/>
              </a:rPr>
              <a:pPr/>
              <a:t>‹#›</a:t>
            </a:fld>
            <a:endParaRPr lang="en-US" sz="1000" dirty="0">
              <a:solidFill>
                <a:schemeClr val="bg1"/>
              </a:solidFill>
              <a:latin typeface="Helvetica"/>
            </a:endParaRPr>
          </a:p>
        </p:txBody>
      </p:sp>
      <p:pic>
        <p:nvPicPr>
          <p:cNvPr id="9" name="Picture 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0051" y="330117"/>
            <a:ext cx="1263692" cy="423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1" name="TextBox 10"/>
          <p:cNvSpPr txBox="1"/>
          <p:nvPr/>
        </p:nvSpPr>
        <p:spPr>
          <a:xfrm>
            <a:off x="5734791" y="6294693"/>
            <a:ext cx="3312813" cy="200055"/>
          </a:xfrm>
          <a:prstGeom prst="rect">
            <a:avLst/>
          </a:prstGeom>
          <a:noFill/>
        </p:spPr>
        <p:txBody>
          <a:bodyPr wrap="square" rtlCol="0">
            <a:spAutoFit/>
          </a:bodyPr>
          <a:lstStyle/>
          <a:p>
            <a:pPr algn="r"/>
            <a:r>
              <a:rPr lang="en-US" sz="700" b="1" i="0" strike="noStrike" kern="0" cap="all" spc="500" normalizeH="0" baseline="0" dirty="0" smtClean="0">
                <a:solidFill>
                  <a:schemeClr val="bg1"/>
                </a:solidFill>
                <a:latin typeface="Helvetica"/>
              </a:rPr>
              <a:t>AFLAC</a:t>
            </a:r>
            <a:r>
              <a:rPr lang="en-US" sz="700" b="0" i="0" strike="noStrike" kern="0" cap="all" spc="500" normalizeH="0" baseline="0" dirty="0" smtClean="0">
                <a:solidFill>
                  <a:schemeClr val="bg1"/>
                </a:solidFill>
                <a:latin typeface="Helvetica"/>
              </a:rPr>
              <a:t> | WORKFORCES REPORT</a:t>
            </a:r>
            <a:endParaRPr lang="en-US" sz="700" b="0" i="0" strike="noStrike" kern="0" cap="all" spc="500" normalizeH="0" baseline="0" dirty="0">
              <a:solidFill>
                <a:schemeClr val="bg1"/>
              </a:solidFill>
              <a:latin typeface="Helvetica"/>
            </a:endParaRP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8" r:id="rId5"/>
    <p:sldLayoutId id="2147483829" r:id="rId6"/>
    <p:sldLayoutId id="2147483830" r:id="rId7"/>
    <p:sldLayoutId id="2147483831" r:id="rId8"/>
    <p:sldLayoutId id="2147483834" r:id="rId9"/>
  </p:sldLayoutIdLst>
  <p:timing>
    <p:tnLst>
      <p:par>
        <p:cTn id="1" dur="indefinite" restart="never" nodeType="tmRoot"/>
      </p:par>
    </p:tnLst>
  </p:timing>
  <p:txStyles>
    <p:titleStyle>
      <a:lvl1pPr algn="l" defTabSz="914400" rtl="0" eaLnBrk="1" latinLnBrk="0" hangingPunct="1">
        <a:spcBef>
          <a:spcPct val="0"/>
        </a:spcBef>
        <a:buNone/>
        <a:defRPr sz="3200" b="1" kern="1200">
          <a:solidFill>
            <a:schemeClr val="tx2"/>
          </a:solidFill>
          <a:latin typeface="Helvetica"/>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2"/>
          </a:solidFill>
          <a:latin typeface="Helvetica"/>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2"/>
          </a:solidFill>
          <a:latin typeface="Helvetica"/>
          <a:ea typeface="+mn-ea"/>
          <a:cs typeface="+mn-cs"/>
        </a:defRPr>
      </a:lvl2pPr>
      <a:lvl3pPr marL="1143000" indent="-228600" algn="l" defTabSz="914400" rtl="0" eaLnBrk="1" latinLnBrk="0" hangingPunct="1">
        <a:spcBef>
          <a:spcPct val="20000"/>
        </a:spcBef>
        <a:buFont typeface="Arial" pitchFamily="34" charset="0"/>
        <a:buChar char="•"/>
        <a:defRPr sz="2100" kern="1200">
          <a:solidFill>
            <a:schemeClr val="tx2"/>
          </a:solidFill>
          <a:latin typeface="Helvetica"/>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Helvetica"/>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Helvetic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Trending Data</a:t>
            </a:r>
            <a:endParaRPr lang="en-US" dirty="0"/>
          </a:p>
        </p:txBody>
      </p:sp>
      <p:sp>
        <p:nvSpPr>
          <p:cNvPr id="3" name="Subtitle 2"/>
          <p:cNvSpPr>
            <a:spLocks noGrp="1"/>
          </p:cNvSpPr>
          <p:nvPr>
            <p:ph type="subTitle" idx="1"/>
          </p:nvPr>
        </p:nvSpPr>
        <p:spPr/>
        <p:txBody>
          <a:bodyPr/>
          <a:lstStyle/>
          <a:p>
            <a:r>
              <a:rPr lang="en-US" dirty="0" smtClean="0"/>
              <a:t>AWR 2011-2014</a:t>
            </a:r>
            <a:endParaRPr lang="en-US" dirty="0"/>
          </a:p>
        </p:txBody>
      </p:sp>
    </p:spTree>
    <p:extLst>
      <p:ext uri="{BB962C8B-B14F-4D97-AF65-F5344CB8AC3E}">
        <p14:creationId xmlns:p14="http://schemas.microsoft.com/office/powerpoint/2010/main" val="208144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90819" y="6592542"/>
            <a:ext cx="447558" cy="530915"/>
          </a:xfrm>
          <a:prstGeom prst="rect">
            <a:avLst/>
          </a:prstGeom>
          <a:noFill/>
        </p:spPr>
        <p:txBody>
          <a:bodyPr wrap="none" rtlCol="0">
            <a:spAutoFit/>
          </a:bodyPr>
          <a:lstStyle/>
          <a:p>
            <a:r>
              <a:rPr lang="en-US" sz="1050" dirty="0" smtClean="0"/>
              <a:t>5/14</a:t>
            </a:r>
            <a:endParaRPr lang="en-US" sz="1050" dirty="0"/>
          </a:p>
          <a:p>
            <a:endParaRPr lang="en-US" dirty="0" smtClean="0">
              <a:solidFill>
                <a:schemeClr val="tx2"/>
              </a:solidFill>
              <a:latin typeface="+mj-lt"/>
            </a:endParaRPr>
          </a:p>
        </p:txBody>
      </p:sp>
      <p:sp>
        <p:nvSpPr>
          <p:cNvPr id="7" name="Rectangle 6"/>
          <p:cNvSpPr/>
          <p:nvPr/>
        </p:nvSpPr>
        <p:spPr>
          <a:xfrm>
            <a:off x="626459" y="6578810"/>
            <a:ext cx="718466" cy="253916"/>
          </a:xfrm>
          <a:prstGeom prst="rect">
            <a:avLst/>
          </a:prstGeom>
        </p:spPr>
        <p:txBody>
          <a:bodyPr wrap="none">
            <a:spAutoFit/>
          </a:bodyPr>
          <a:lstStyle/>
          <a:p>
            <a:r>
              <a:rPr lang="en-US" sz="1050" dirty="0" smtClean="0"/>
              <a:t>Z140473</a:t>
            </a:r>
            <a:endParaRPr lang="en-US" sz="105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163" y="1094425"/>
            <a:ext cx="8021673" cy="4669150"/>
          </a:xfrm>
          <a:prstGeom prst="rect">
            <a:avLst/>
          </a:prstGeom>
        </p:spPr>
      </p:pic>
    </p:spTree>
    <p:extLst>
      <p:ext uri="{BB962C8B-B14F-4D97-AF65-F5344CB8AC3E}">
        <p14:creationId xmlns:p14="http://schemas.microsoft.com/office/powerpoint/2010/main" val="88515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8669" y="3341511"/>
            <a:ext cx="7619998" cy="2677656"/>
          </a:xfrm>
          <a:prstGeom prst="rect">
            <a:avLst/>
          </a:prstGeom>
          <a:noFill/>
        </p:spPr>
        <p:txBody>
          <a:bodyPr wrap="square" rtlCol="0">
            <a:spAutoFit/>
          </a:bodyPr>
          <a:lstStyle/>
          <a:p>
            <a:r>
              <a:rPr lang="en-US" sz="1400" b="1" dirty="0"/>
              <a:t>Content within is for informational purposes only. </a:t>
            </a:r>
            <a:r>
              <a:rPr lang="en-US" sz="1400" dirty="0"/>
              <a:t>The 2014 Aflac </a:t>
            </a:r>
            <a:r>
              <a:rPr lang="en-US" sz="1400" dirty="0" err="1"/>
              <a:t>WorkForces</a:t>
            </a:r>
            <a:r>
              <a:rPr lang="en-US" sz="1400" dirty="0"/>
              <a:t> Report is the fourth annual Aflac employee benefits study examining benefit trends and attitudes. The study, conducted in </a:t>
            </a:r>
            <a:r>
              <a:rPr lang="en-US" sz="1400" dirty="0" smtClean="0"/>
              <a:t>January </a:t>
            </a:r>
            <a:r>
              <a:rPr lang="en-US" sz="1400" dirty="0"/>
              <a:t>2014 by Research </a:t>
            </a:r>
            <a:r>
              <a:rPr lang="en-US" sz="1400" dirty="0" smtClean="0"/>
              <a:t>Now on behalf of Aflac, captured </a:t>
            </a:r>
            <a:r>
              <a:rPr lang="en-US" sz="1400" dirty="0"/>
              <a:t>responses from 1,856 benefits decision-makers and 5,209 employees from across the United States. </a:t>
            </a:r>
            <a:endParaRPr lang="en-US" sz="1400" dirty="0" smtClean="0"/>
          </a:p>
          <a:p>
            <a:endParaRPr lang="en-US" sz="1400" dirty="0"/>
          </a:p>
          <a:p>
            <a:r>
              <a:rPr lang="en-US" sz="1400" dirty="0" smtClean="0"/>
              <a:t>This </a:t>
            </a:r>
            <a:r>
              <a:rPr lang="en-US" sz="1400" dirty="0"/>
              <a:t>material within is intended to provide general information about an evolving topic and does not constitute legal, tax or accounting advice regarding any specific situation. Aflac cannot anticipate all the facts that a particular employer or individual will have to consider in their benefits decision-making process. We strongly encourage readers to discuss their HCR situations with their advisors to determine the actions they need to take or to visit healthcare.gov (which may also be contacted at </a:t>
            </a:r>
            <a:r>
              <a:rPr lang="en-US" sz="1400" dirty="0" smtClean="0"/>
              <a:t>800-318-2596</a:t>
            </a:r>
            <a:r>
              <a:rPr lang="en-US" sz="1400" dirty="0"/>
              <a:t>) for additional information.</a:t>
            </a:r>
          </a:p>
          <a:p>
            <a:endParaRPr lang="en-US" sz="1400" dirty="0" smtClean="0">
              <a:solidFill>
                <a:schemeClr val="tx2"/>
              </a:solidFill>
              <a:latin typeface="+mj-lt"/>
            </a:endParaRPr>
          </a:p>
        </p:txBody>
      </p:sp>
    </p:spTree>
    <p:extLst>
      <p:ext uri="{BB962C8B-B14F-4D97-AF65-F5344CB8AC3E}">
        <p14:creationId xmlns:p14="http://schemas.microsoft.com/office/powerpoint/2010/main" val="347991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3575" y="6615289"/>
            <a:ext cx="718466" cy="530915"/>
          </a:xfrm>
          <a:prstGeom prst="rect">
            <a:avLst/>
          </a:prstGeom>
          <a:noFill/>
        </p:spPr>
        <p:txBody>
          <a:bodyPr wrap="none" rtlCol="0">
            <a:spAutoFit/>
          </a:bodyPr>
          <a:lstStyle/>
          <a:p>
            <a:r>
              <a:rPr lang="en-US" sz="1050" dirty="0"/>
              <a:t>Z140466</a:t>
            </a:r>
          </a:p>
          <a:p>
            <a:endParaRPr lang="en-US" dirty="0" smtClean="0">
              <a:solidFill>
                <a:schemeClr val="tx2"/>
              </a:solidFill>
              <a:latin typeface="+mj-lt"/>
            </a:endParaRPr>
          </a:p>
        </p:txBody>
      </p:sp>
      <p:sp>
        <p:nvSpPr>
          <p:cNvPr id="7" name="TextBox 6"/>
          <p:cNvSpPr txBox="1"/>
          <p:nvPr/>
        </p:nvSpPr>
        <p:spPr>
          <a:xfrm>
            <a:off x="8390819" y="6592542"/>
            <a:ext cx="447558" cy="530915"/>
          </a:xfrm>
          <a:prstGeom prst="rect">
            <a:avLst/>
          </a:prstGeom>
          <a:noFill/>
        </p:spPr>
        <p:txBody>
          <a:bodyPr wrap="none" rtlCol="0">
            <a:spAutoFit/>
          </a:bodyPr>
          <a:lstStyle/>
          <a:p>
            <a:r>
              <a:rPr lang="en-US" sz="1050" dirty="0" smtClean="0"/>
              <a:t>5/14</a:t>
            </a:r>
            <a:endParaRPr lang="en-US" sz="1050" dirty="0"/>
          </a:p>
          <a:p>
            <a:endParaRPr lang="en-US" dirty="0" smtClean="0">
              <a:solidFill>
                <a:schemeClr val="tx2"/>
              </a:solidFill>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25" y="760590"/>
            <a:ext cx="8875043" cy="5431087"/>
          </a:xfrm>
          <a:prstGeom prst="rect">
            <a:avLst/>
          </a:prstGeom>
        </p:spPr>
      </p:pic>
    </p:spTree>
    <p:extLst>
      <p:ext uri="{BB962C8B-B14F-4D97-AF65-F5344CB8AC3E}">
        <p14:creationId xmlns:p14="http://schemas.microsoft.com/office/powerpoint/2010/main" val="1118275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3575" y="6615289"/>
            <a:ext cx="718466" cy="530915"/>
          </a:xfrm>
          <a:prstGeom prst="rect">
            <a:avLst/>
          </a:prstGeom>
          <a:noFill/>
        </p:spPr>
        <p:txBody>
          <a:bodyPr wrap="none" rtlCol="0">
            <a:spAutoFit/>
          </a:bodyPr>
          <a:lstStyle/>
          <a:p>
            <a:r>
              <a:rPr lang="en-US" sz="1050" dirty="0" smtClean="0"/>
              <a:t>Z140467</a:t>
            </a:r>
            <a:endParaRPr lang="en-US" sz="1050" dirty="0"/>
          </a:p>
          <a:p>
            <a:endParaRPr lang="en-US" dirty="0" smtClean="0">
              <a:solidFill>
                <a:schemeClr val="tx2"/>
              </a:solidFill>
              <a:latin typeface="+mj-lt"/>
            </a:endParaRPr>
          </a:p>
        </p:txBody>
      </p:sp>
      <p:sp>
        <p:nvSpPr>
          <p:cNvPr id="5" name="TextBox 4"/>
          <p:cNvSpPr txBox="1"/>
          <p:nvPr/>
        </p:nvSpPr>
        <p:spPr>
          <a:xfrm>
            <a:off x="8390819" y="6592542"/>
            <a:ext cx="447558" cy="530915"/>
          </a:xfrm>
          <a:prstGeom prst="rect">
            <a:avLst/>
          </a:prstGeom>
          <a:noFill/>
        </p:spPr>
        <p:txBody>
          <a:bodyPr wrap="none" rtlCol="0">
            <a:spAutoFit/>
          </a:bodyPr>
          <a:lstStyle/>
          <a:p>
            <a:r>
              <a:rPr lang="en-US" sz="1050" dirty="0" smtClean="0"/>
              <a:t>5/14</a:t>
            </a:r>
            <a:endParaRPr lang="en-US" sz="1050" dirty="0"/>
          </a:p>
          <a:p>
            <a:endParaRPr lang="en-US" dirty="0" smtClean="0">
              <a:solidFill>
                <a:schemeClr val="tx2"/>
              </a:solidFill>
              <a:latin typeface="+mj-l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396" y="884130"/>
            <a:ext cx="8247207" cy="5089740"/>
          </a:xfrm>
          <a:prstGeom prst="rect">
            <a:avLst/>
          </a:prstGeom>
        </p:spPr>
      </p:pic>
    </p:spTree>
    <p:extLst>
      <p:ext uri="{BB962C8B-B14F-4D97-AF65-F5344CB8AC3E}">
        <p14:creationId xmlns:p14="http://schemas.microsoft.com/office/powerpoint/2010/main" val="2859184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6357256" y="230436"/>
            <a:ext cx="1700894" cy="12192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b="1" dirty="0" smtClean="0"/>
              <a:t>Plenty of room for improvement!</a:t>
            </a:r>
            <a:endParaRPr lang="en-US" sz="1400" b="1" dirty="0"/>
          </a:p>
        </p:txBody>
      </p:sp>
      <p:sp>
        <p:nvSpPr>
          <p:cNvPr id="17" name="TextBox 16"/>
          <p:cNvSpPr txBox="1"/>
          <p:nvPr/>
        </p:nvSpPr>
        <p:spPr>
          <a:xfrm>
            <a:off x="8390819" y="6592542"/>
            <a:ext cx="447558" cy="530915"/>
          </a:xfrm>
          <a:prstGeom prst="rect">
            <a:avLst/>
          </a:prstGeom>
          <a:noFill/>
        </p:spPr>
        <p:txBody>
          <a:bodyPr wrap="none" rtlCol="0">
            <a:spAutoFit/>
          </a:bodyPr>
          <a:lstStyle/>
          <a:p>
            <a:r>
              <a:rPr lang="en-US" sz="1050" dirty="0" smtClean="0"/>
              <a:t>5/14</a:t>
            </a:r>
            <a:endParaRPr lang="en-US" sz="1050" dirty="0"/>
          </a:p>
          <a:p>
            <a:endParaRPr lang="en-US" dirty="0" smtClean="0">
              <a:solidFill>
                <a:schemeClr val="tx2"/>
              </a:solidFill>
              <a:latin typeface="+mj-lt"/>
            </a:endParaRPr>
          </a:p>
        </p:txBody>
      </p:sp>
      <p:sp>
        <p:nvSpPr>
          <p:cNvPr id="7" name="Rectangle 6"/>
          <p:cNvSpPr/>
          <p:nvPr/>
        </p:nvSpPr>
        <p:spPr>
          <a:xfrm>
            <a:off x="626459" y="6578810"/>
            <a:ext cx="718466" cy="253916"/>
          </a:xfrm>
          <a:prstGeom prst="rect">
            <a:avLst/>
          </a:prstGeom>
        </p:spPr>
        <p:txBody>
          <a:bodyPr wrap="none">
            <a:spAutoFit/>
          </a:bodyPr>
          <a:lstStyle/>
          <a:p>
            <a:r>
              <a:rPr lang="en-US" sz="1050" dirty="0" smtClean="0"/>
              <a:t>Z140468</a:t>
            </a:r>
            <a:endParaRPr lang="en-US" sz="1050" dirty="0"/>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459" y="1549745"/>
            <a:ext cx="7948527" cy="4041314"/>
          </a:xfrm>
          <a:prstGeom prst="rect">
            <a:avLst/>
          </a:prstGeom>
        </p:spPr>
      </p:pic>
    </p:spTree>
    <p:extLst>
      <p:ext uri="{BB962C8B-B14F-4D97-AF65-F5344CB8AC3E}">
        <p14:creationId xmlns:p14="http://schemas.microsoft.com/office/powerpoint/2010/main" val="2678281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90819" y="6592542"/>
            <a:ext cx="447558" cy="530915"/>
          </a:xfrm>
          <a:prstGeom prst="rect">
            <a:avLst/>
          </a:prstGeom>
          <a:noFill/>
        </p:spPr>
        <p:txBody>
          <a:bodyPr wrap="none" rtlCol="0">
            <a:spAutoFit/>
          </a:bodyPr>
          <a:lstStyle/>
          <a:p>
            <a:r>
              <a:rPr lang="en-US" sz="1050" dirty="0" smtClean="0"/>
              <a:t>5/14</a:t>
            </a:r>
            <a:endParaRPr lang="en-US" sz="1050" dirty="0"/>
          </a:p>
          <a:p>
            <a:endParaRPr lang="en-US" dirty="0" smtClean="0">
              <a:solidFill>
                <a:schemeClr val="tx2"/>
              </a:solidFill>
              <a:latin typeface="+mj-lt"/>
            </a:endParaRPr>
          </a:p>
        </p:txBody>
      </p:sp>
      <p:sp>
        <p:nvSpPr>
          <p:cNvPr id="6" name="Rectangle 5"/>
          <p:cNvSpPr/>
          <p:nvPr/>
        </p:nvSpPr>
        <p:spPr>
          <a:xfrm>
            <a:off x="626459" y="6578810"/>
            <a:ext cx="718466" cy="253916"/>
          </a:xfrm>
          <a:prstGeom prst="rect">
            <a:avLst/>
          </a:prstGeom>
        </p:spPr>
        <p:txBody>
          <a:bodyPr wrap="none">
            <a:spAutoFit/>
          </a:bodyPr>
          <a:lstStyle/>
          <a:p>
            <a:r>
              <a:rPr lang="en-US" sz="1050" dirty="0" smtClean="0"/>
              <a:t>Z140469</a:t>
            </a:r>
            <a:endParaRPr lang="en-US" sz="105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110" y="783554"/>
            <a:ext cx="8283780" cy="5290891"/>
          </a:xfrm>
          <a:prstGeom prst="rect">
            <a:avLst/>
          </a:prstGeom>
        </p:spPr>
      </p:pic>
    </p:spTree>
    <p:extLst>
      <p:ext uri="{BB962C8B-B14F-4D97-AF65-F5344CB8AC3E}">
        <p14:creationId xmlns:p14="http://schemas.microsoft.com/office/powerpoint/2010/main" val="1824476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90819" y="6592542"/>
            <a:ext cx="447558" cy="530915"/>
          </a:xfrm>
          <a:prstGeom prst="rect">
            <a:avLst/>
          </a:prstGeom>
          <a:noFill/>
        </p:spPr>
        <p:txBody>
          <a:bodyPr wrap="none" rtlCol="0">
            <a:spAutoFit/>
          </a:bodyPr>
          <a:lstStyle/>
          <a:p>
            <a:r>
              <a:rPr lang="en-US" sz="1050" dirty="0" smtClean="0"/>
              <a:t>5/14</a:t>
            </a:r>
            <a:endParaRPr lang="en-US" sz="1050" dirty="0"/>
          </a:p>
          <a:p>
            <a:endParaRPr lang="en-US" dirty="0" smtClean="0">
              <a:solidFill>
                <a:schemeClr val="tx2"/>
              </a:solidFill>
              <a:latin typeface="+mj-lt"/>
            </a:endParaRPr>
          </a:p>
        </p:txBody>
      </p:sp>
      <p:sp>
        <p:nvSpPr>
          <p:cNvPr id="6" name="Rectangle 5"/>
          <p:cNvSpPr/>
          <p:nvPr/>
        </p:nvSpPr>
        <p:spPr>
          <a:xfrm>
            <a:off x="626459" y="6578810"/>
            <a:ext cx="718466" cy="253916"/>
          </a:xfrm>
          <a:prstGeom prst="rect">
            <a:avLst/>
          </a:prstGeom>
        </p:spPr>
        <p:txBody>
          <a:bodyPr wrap="none">
            <a:spAutoFit/>
          </a:bodyPr>
          <a:lstStyle/>
          <a:p>
            <a:r>
              <a:rPr lang="en-US" sz="1050" dirty="0" smtClean="0"/>
              <a:t>Z140470</a:t>
            </a:r>
            <a:endParaRPr lang="en-US" sz="105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020" y="725647"/>
            <a:ext cx="8039960" cy="5406705"/>
          </a:xfrm>
          <a:prstGeom prst="rect">
            <a:avLst/>
          </a:prstGeom>
        </p:spPr>
      </p:pic>
    </p:spTree>
    <p:extLst>
      <p:ext uri="{BB962C8B-B14F-4D97-AF65-F5344CB8AC3E}">
        <p14:creationId xmlns:p14="http://schemas.microsoft.com/office/powerpoint/2010/main" val="708684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6326258" y="351855"/>
            <a:ext cx="1876226" cy="12192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b="1" dirty="0" smtClean="0"/>
              <a:t>17 percent increase in use of email since 2011.</a:t>
            </a:r>
            <a:endParaRPr lang="en-US" sz="1400" b="1" dirty="0"/>
          </a:p>
        </p:txBody>
      </p:sp>
      <p:sp>
        <p:nvSpPr>
          <p:cNvPr id="6" name="TextBox 5"/>
          <p:cNvSpPr txBox="1"/>
          <p:nvPr/>
        </p:nvSpPr>
        <p:spPr>
          <a:xfrm>
            <a:off x="8390819" y="6592542"/>
            <a:ext cx="447558" cy="530915"/>
          </a:xfrm>
          <a:prstGeom prst="rect">
            <a:avLst/>
          </a:prstGeom>
          <a:noFill/>
        </p:spPr>
        <p:txBody>
          <a:bodyPr wrap="none" rtlCol="0">
            <a:spAutoFit/>
          </a:bodyPr>
          <a:lstStyle/>
          <a:p>
            <a:r>
              <a:rPr lang="en-US" sz="1050" dirty="0" smtClean="0"/>
              <a:t>5/14</a:t>
            </a:r>
            <a:endParaRPr lang="en-US" sz="1050" dirty="0"/>
          </a:p>
          <a:p>
            <a:endParaRPr lang="en-US" dirty="0" smtClean="0">
              <a:solidFill>
                <a:schemeClr val="tx2"/>
              </a:solidFill>
              <a:latin typeface="+mj-lt"/>
            </a:endParaRPr>
          </a:p>
        </p:txBody>
      </p:sp>
      <p:sp>
        <p:nvSpPr>
          <p:cNvPr id="8" name="Rectangle 7"/>
          <p:cNvSpPr/>
          <p:nvPr/>
        </p:nvSpPr>
        <p:spPr>
          <a:xfrm>
            <a:off x="626459" y="6578810"/>
            <a:ext cx="718466" cy="253916"/>
          </a:xfrm>
          <a:prstGeom prst="rect">
            <a:avLst/>
          </a:prstGeom>
        </p:spPr>
        <p:txBody>
          <a:bodyPr wrap="none">
            <a:spAutoFit/>
          </a:bodyPr>
          <a:lstStyle/>
          <a:p>
            <a:r>
              <a:rPr lang="en-US" sz="1050" dirty="0" smtClean="0"/>
              <a:t>Z140471</a:t>
            </a:r>
            <a:endParaRPr lang="en-US" sz="105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399" y="1161475"/>
            <a:ext cx="8119201" cy="4535049"/>
          </a:xfrm>
          <a:prstGeom prst="rect">
            <a:avLst/>
          </a:prstGeom>
        </p:spPr>
      </p:pic>
    </p:spTree>
    <p:extLst>
      <p:ext uri="{BB962C8B-B14F-4D97-AF65-F5344CB8AC3E}">
        <p14:creationId xmlns:p14="http://schemas.microsoft.com/office/powerpoint/2010/main" val="3657664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90819" y="6592542"/>
            <a:ext cx="447558" cy="530915"/>
          </a:xfrm>
          <a:prstGeom prst="rect">
            <a:avLst/>
          </a:prstGeom>
          <a:noFill/>
        </p:spPr>
        <p:txBody>
          <a:bodyPr wrap="none" rtlCol="0">
            <a:spAutoFit/>
          </a:bodyPr>
          <a:lstStyle/>
          <a:p>
            <a:r>
              <a:rPr lang="en-US" sz="1050" dirty="0" smtClean="0"/>
              <a:t>5/14</a:t>
            </a:r>
            <a:endParaRPr lang="en-US" sz="1050" dirty="0"/>
          </a:p>
          <a:p>
            <a:endParaRPr lang="en-US" dirty="0" smtClean="0">
              <a:solidFill>
                <a:schemeClr val="tx2"/>
              </a:solidFill>
              <a:latin typeface="+mj-lt"/>
            </a:endParaRPr>
          </a:p>
        </p:txBody>
      </p:sp>
      <p:sp>
        <p:nvSpPr>
          <p:cNvPr id="6" name="Rectangle 5"/>
          <p:cNvSpPr/>
          <p:nvPr/>
        </p:nvSpPr>
        <p:spPr>
          <a:xfrm>
            <a:off x="626459" y="6578810"/>
            <a:ext cx="718466" cy="253916"/>
          </a:xfrm>
          <a:prstGeom prst="rect">
            <a:avLst/>
          </a:prstGeom>
        </p:spPr>
        <p:txBody>
          <a:bodyPr wrap="none">
            <a:spAutoFit/>
          </a:bodyPr>
          <a:lstStyle/>
          <a:p>
            <a:r>
              <a:rPr lang="en-US" sz="1050" dirty="0" smtClean="0"/>
              <a:t>Z140472</a:t>
            </a:r>
            <a:endParaRPr lang="en-US" sz="105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540" y="1039565"/>
            <a:ext cx="8228920" cy="4778869"/>
          </a:xfrm>
          <a:prstGeom prst="rect">
            <a:avLst/>
          </a:prstGeom>
        </p:spPr>
      </p:pic>
    </p:spTree>
    <p:extLst>
      <p:ext uri="{BB962C8B-B14F-4D97-AF65-F5344CB8AC3E}">
        <p14:creationId xmlns:p14="http://schemas.microsoft.com/office/powerpoint/2010/main" val="1036566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AWR Workforces Report Template_v2">
  <a:themeElements>
    <a:clrScheme name="Custom 2">
      <a:dk1>
        <a:srgbClr val="000000"/>
      </a:dk1>
      <a:lt1>
        <a:srgbClr val="FFFFFF"/>
      </a:lt1>
      <a:dk2>
        <a:srgbClr val="002060"/>
      </a:dk2>
      <a:lt2>
        <a:srgbClr val="0070C0"/>
      </a:lt2>
      <a:accent1>
        <a:srgbClr val="FF7A1C"/>
      </a:accent1>
      <a:accent2>
        <a:srgbClr val="663300"/>
      </a:accent2>
      <a:accent3>
        <a:srgbClr val="CC9900"/>
      </a:accent3>
      <a:accent4>
        <a:srgbClr val="CCCC00"/>
      </a:accent4>
      <a:accent5>
        <a:srgbClr val="C1C6AC"/>
      </a:accent5>
      <a:accent6>
        <a:srgbClr val="2D2D8A"/>
      </a:accent6>
      <a:hlink>
        <a:srgbClr val="FFFFFF"/>
      </a:hlink>
      <a:folHlink>
        <a:srgbClr val="FFFFFF"/>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chemeClr val="tx2"/>
            </a:solidFill>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37983</TotalTime>
  <Words>181</Words>
  <Application>Microsoft Office PowerPoint</Application>
  <PresentationFormat>On-screen Show (4:3)</PresentationFormat>
  <Paragraphs>24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AWR Workforces Report Template_v2</vt:lpstr>
      <vt:lpstr>Trending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Aflac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SMBIZ_MAIN_AWR</dc:title>
  <dc:creator>Robie Cline</dc:creator>
  <cp:lastModifiedBy>Robie Cline</cp:lastModifiedBy>
  <cp:revision>1276</cp:revision>
  <cp:lastPrinted>2014-05-15T17:57:17Z</cp:lastPrinted>
  <dcterms:created xsi:type="dcterms:W3CDTF">2014-05-14T15:39:43Z</dcterms:created>
  <dcterms:modified xsi:type="dcterms:W3CDTF">2014-05-15T18:00:41Z</dcterms:modified>
</cp:coreProperties>
</file>